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80" r:id="rId4"/>
    <p:sldId id="281" r:id="rId5"/>
    <p:sldId id="282" r:id="rId6"/>
    <p:sldId id="285" r:id="rId7"/>
    <p:sldId id="286" r:id="rId8"/>
    <p:sldId id="279" r:id="rId9"/>
    <p:sldId id="259" r:id="rId10"/>
    <p:sldId id="260" r:id="rId11"/>
    <p:sldId id="261" r:id="rId12"/>
    <p:sldId id="262" r:id="rId13"/>
    <p:sldId id="263" r:id="rId14"/>
    <p:sldId id="265" r:id="rId15"/>
    <p:sldId id="264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57" r:id="rId30"/>
    <p:sldId id="288" r:id="rId31"/>
    <p:sldId id="287" r:id="rId32"/>
    <p:sldId id="289" r:id="rId33"/>
    <p:sldId id="291" r:id="rId34"/>
    <p:sldId id="292" r:id="rId35"/>
    <p:sldId id="293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8" autoAdjust="0"/>
    <p:restoredTop sz="94660"/>
  </p:normalViewPr>
  <p:slideViewPr>
    <p:cSldViewPr>
      <p:cViewPr varScale="1">
        <p:scale>
          <a:sx n="85" d="100"/>
          <a:sy n="85" d="100"/>
        </p:scale>
        <p:origin x="65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AA7C2-E8DC-467C-9833-F833067453C2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A8E8C-7000-4BD7-A278-0C13557904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17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04753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8301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62134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6652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6028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81525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00536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60032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40117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7542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91082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74741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92954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50BE-36FB-48B8-BC3B-BF82FA8A4B16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D951-FD7A-4EA6-9971-BA4650F5F282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DA1A-1160-4810-A009-9384DF143964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2954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u-HU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u-HU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u-HU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E2F5-50FA-4194-977C-709500476145}" type="datetime1">
              <a:rPr lang="en-US" smtClean="0"/>
              <a:t>5/23/2017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31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5148C-D830-42E4-8A64-A80311820EE3}" type="datetime1">
              <a:rPr lang="en-US" smtClean="0"/>
              <a:t>5/23/2017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5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8CA7-DF52-4574-B28B-BF67C425F74E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388C-ACCE-4EF5-AD2C-86A2C6495869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A2DB-E9A4-4F11-9A97-3D805873123B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39D-4B07-4C92-99B2-D30586816A68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0F6-D106-4D90-B6A1-515B7FD8F0C8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9723-2437-47C8-833A-EDB2EBB6A5A1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C9E6-3B8B-4571-9128-858A99C98B86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41EB-C6BD-49FF-BC05-BF0312C62789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1E575-74B0-4F22-8519-3F96FB7A2B3A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png"/><Relationship Id="rId9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506" y="609601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1143000"/>
          </a:xfrm>
        </p:spPr>
        <p:txBody>
          <a:bodyPr/>
          <a:lstStyle/>
          <a:p>
            <a:r>
              <a:rPr lang="sr-Latn-BA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Project based education at Bánki</a:t>
            </a:r>
            <a:br>
              <a:rPr lang="sr-Latn-BA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bs-Latn-BA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Vehicle building projects</a:t>
            </a:r>
            <a:endParaRPr lang="sr-Latn-BA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723900" y="2724090"/>
            <a:ext cx="7772400" cy="112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Dr. Tamas Szakacs</a:t>
            </a:r>
          </a:p>
          <a:p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Óbuda University</a:t>
            </a:r>
            <a:b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Faculty of Mechanical and Safety Engineering</a:t>
            </a:r>
          </a:p>
          <a:p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Department of  Vehicle and Mechatronics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49530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NatRisk/ 2017-05-24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6057781"/>
            <a:ext cx="9144000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Project number:  </a:t>
            </a:r>
            <a:r>
              <a:rPr lang="sr-Latn-RS" sz="1200" smtClean="0">
                <a:effectLst/>
                <a:latin typeface="Book Antiqua"/>
                <a:ea typeface="Calibri"/>
                <a:cs typeface="Times New Roman"/>
              </a:rPr>
              <a:t>5</a:t>
            </a:r>
            <a:r>
              <a:rPr lang="en-US" sz="1200" smtClean="0">
                <a:latin typeface="Book Antiqua"/>
                <a:ea typeface="Calibri"/>
                <a:cs typeface="Times New Roman"/>
              </a:rPr>
              <a:t>73806-EPP-1-2016-1-RS-EPPKA2-CBHE-JP</a:t>
            </a:r>
            <a:endParaRPr lang="bs-Latn-BA" sz="1200" dirty="0">
              <a:latin typeface="Book Antiqua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 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"This project has been funded with support from the European Commission. This publication </a:t>
            </a:r>
            <a:r>
              <a:rPr lang="bs-Latn-BA" sz="1100" i="1" dirty="0" smtClean="0">
                <a:effectLst/>
                <a:latin typeface="Book Antiqua"/>
                <a:ea typeface="Calibri"/>
                <a:cs typeface="Times New Roman"/>
              </a:rPr>
              <a:t>reflects </a:t>
            </a: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the views only of the author, and the Commission cannot be held responsible for any use which may be made of the information contained therein"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</p:txBody>
      </p:sp>
      <p:pic>
        <p:nvPicPr>
          <p:cNvPr id="15" name="Picture 14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2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97776"/>
            <a:ext cx="786823" cy="834415"/>
          </a:xfrm>
          <a:prstGeom prst="rect">
            <a:avLst/>
          </a:prstGeom>
        </p:spPr>
      </p:pic>
      <p:pic>
        <p:nvPicPr>
          <p:cNvPr id="16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67" y="3960029"/>
            <a:ext cx="1524000" cy="8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910" y="533399"/>
            <a:ext cx="6377940" cy="941196"/>
          </a:xfrm>
        </p:spPr>
        <p:txBody>
          <a:bodyPr>
            <a:noAutofit/>
          </a:bodyPr>
          <a:lstStyle/>
          <a:p>
            <a:pPr algn="ctr"/>
            <a:r>
              <a:rPr lang="hu-HU" sz="3600" dirty="0" err="1" smtClean="0"/>
              <a:t>Coulisse</a:t>
            </a:r>
            <a:r>
              <a:rPr lang="hu-HU" sz="3600" dirty="0" smtClean="0"/>
              <a:t> </a:t>
            </a:r>
            <a:r>
              <a:rPr lang="hu-HU" sz="3600" dirty="0" err="1" smtClean="0"/>
              <a:t>engine</a:t>
            </a:r>
            <a:r>
              <a:rPr lang="en-US" sz="3600" dirty="0" smtClean="0"/>
              <a:t> </a:t>
            </a:r>
            <a:r>
              <a:rPr lang="hu-HU" sz="3600" dirty="0" err="1" smtClean="0"/>
              <a:t>car</a:t>
            </a:r>
            <a:endParaRPr lang="en-US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450782"/>
            <a:ext cx="6934200" cy="52006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4" name="Picture 13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910" y="533399"/>
            <a:ext cx="6377940" cy="941196"/>
          </a:xfrm>
        </p:spPr>
        <p:txBody>
          <a:bodyPr>
            <a:noAutofit/>
          </a:bodyPr>
          <a:lstStyle/>
          <a:p>
            <a:pPr algn="ctr"/>
            <a:r>
              <a:rPr lang="hu-HU" sz="3600" dirty="0" err="1" smtClean="0"/>
              <a:t>Coulisse</a:t>
            </a:r>
            <a:r>
              <a:rPr lang="hu-HU" sz="3600" dirty="0" smtClean="0"/>
              <a:t> </a:t>
            </a:r>
            <a:r>
              <a:rPr lang="hu-HU" sz="3600" dirty="0" err="1" smtClean="0"/>
              <a:t>engine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42" y="1474595"/>
            <a:ext cx="7077075" cy="53054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3" name="Picture 12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9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910" y="533399"/>
            <a:ext cx="6377940" cy="941196"/>
          </a:xfrm>
        </p:spPr>
        <p:txBody>
          <a:bodyPr>
            <a:noAutofit/>
          </a:bodyPr>
          <a:lstStyle/>
          <a:p>
            <a:pPr algn="ctr"/>
            <a:r>
              <a:rPr lang="hu-HU" sz="3600" dirty="0" err="1" smtClean="0"/>
              <a:t>Coulisse</a:t>
            </a:r>
            <a:r>
              <a:rPr lang="hu-HU" sz="3600" dirty="0" smtClean="0"/>
              <a:t> </a:t>
            </a:r>
            <a:r>
              <a:rPr lang="hu-HU" sz="3600" dirty="0" err="1" smtClean="0"/>
              <a:t>engine</a:t>
            </a:r>
            <a:r>
              <a:rPr lang="hu-HU" sz="3600" dirty="0" smtClean="0"/>
              <a:t> </a:t>
            </a:r>
            <a:r>
              <a:rPr lang="hu-HU" sz="3600" dirty="0" err="1" smtClean="0"/>
              <a:t>car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03" y="1312707"/>
            <a:ext cx="3460058" cy="2493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36" y="3932521"/>
            <a:ext cx="3896797" cy="2805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70" y="3932522"/>
            <a:ext cx="3891553" cy="280590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final_col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5" name="Picture 14" descr="eu_flag_co_funded_pos_[rgb]_right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383030" y="330776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hu-HU" sz="2800" dirty="0" err="1" smtClean="0"/>
              <a:t>Swing-arm</a:t>
            </a:r>
            <a:r>
              <a:rPr lang="hu-HU" sz="2800" dirty="0" smtClean="0"/>
              <a:t> </a:t>
            </a:r>
            <a:r>
              <a:rPr lang="hu-HU" sz="2800" dirty="0" err="1" smtClean="0"/>
              <a:t>engine</a:t>
            </a:r>
            <a:endParaRPr lang="en-US" sz="2800" dirty="0"/>
          </a:p>
        </p:txBody>
      </p:sp>
      <p:pic>
        <p:nvPicPr>
          <p:cNvPr id="21" name="Kép 2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2" y="2183038"/>
            <a:ext cx="5870536" cy="414156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2" name="TextBox 21"/>
          <p:cNvSpPr txBox="1"/>
          <p:nvPr/>
        </p:nvSpPr>
        <p:spPr>
          <a:xfrm>
            <a:off x="6056037" y="2183039"/>
            <a:ext cx="31784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hu-HU" sz="2200" dirty="0" err="1" smtClean="0"/>
              <a:t>In</a:t>
            </a:r>
            <a:r>
              <a:rPr lang="hu-HU" sz="2200" dirty="0" smtClean="0"/>
              <a:t> </a:t>
            </a:r>
            <a:r>
              <a:rPr lang="hu-HU" sz="2200" dirty="0" err="1" smtClean="0"/>
              <a:t>the</a:t>
            </a:r>
            <a:r>
              <a:rPr lang="hu-HU" sz="2200" dirty="0" smtClean="0"/>
              <a:t> </a:t>
            </a:r>
            <a:r>
              <a:rPr lang="hu-HU" sz="2200" dirty="0" err="1" smtClean="0"/>
              <a:t>year</a:t>
            </a:r>
            <a:r>
              <a:rPr lang="hu-HU" sz="2200" dirty="0" smtClean="0"/>
              <a:t> </a:t>
            </a:r>
            <a:r>
              <a:rPr lang="en-US" sz="2200" dirty="0" smtClean="0"/>
              <a:t>2012</a:t>
            </a:r>
            <a:r>
              <a:rPr lang="hu-HU" sz="2200" dirty="0" smtClean="0"/>
              <a:t> </a:t>
            </a:r>
            <a:r>
              <a:rPr lang="hu-HU" sz="2200" dirty="0" err="1" smtClean="0"/>
              <a:t>the</a:t>
            </a:r>
            <a:r>
              <a:rPr lang="hu-HU" sz="2200" dirty="0" smtClean="0"/>
              <a:t> team </a:t>
            </a:r>
            <a:r>
              <a:rPr lang="hu-HU" sz="2200" dirty="0" err="1" smtClean="0"/>
              <a:t>brought</a:t>
            </a:r>
            <a:r>
              <a:rPr lang="hu-HU" sz="2200" dirty="0" smtClean="0"/>
              <a:t> </a:t>
            </a:r>
            <a:r>
              <a:rPr lang="hu-HU" sz="2200" dirty="0" err="1" smtClean="0"/>
              <a:t>up</a:t>
            </a:r>
            <a:r>
              <a:rPr lang="hu-HU" sz="2200" dirty="0" smtClean="0"/>
              <a:t> a </a:t>
            </a:r>
            <a:r>
              <a:rPr lang="hu-HU" sz="2200" dirty="0" err="1" smtClean="0"/>
              <a:t>new</a:t>
            </a:r>
            <a:r>
              <a:rPr lang="hu-HU" sz="2200" dirty="0" smtClean="0"/>
              <a:t> idea, </a:t>
            </a:r>
            <a:r>
              <a:rPr lang="hu-HU" sz="2200" dirty="0" err="1" smtClean="0"/>
              <a:t>the</a:t>
            </a:r>
            <a:r>
              <a:rPr lang="hu-HU" sz="2200" dirty="0" smtClean="0"/>
              <a:t> </a:t>
            </a:r>
            <a:r>
              <a:rPr lang="hu-HU" sz="2200" dirty="0" err="1" smtClean="0"/>
              <a:t>swing</a:t>
            </a:r>
            <a:r>
              <a:rPr lang="hu-HU" sz="2200" dirty="0" smtClean="0"/>
              <a:t> </a:t>
            </a:r>
            <a:r>
              <a:rPr lang="hu-HU" sz="2200" dirty="0" err="1" smtClean="0"/>
              <a:t>arm</a:t>
            </a:r>
            <a:r>
              <a:rPr lang="hu-HU" sz="2200" dirty="0" smtClean="0"/>
              <a:t> </a:t>
            </a:r>
            <a:r>
              <a:rPr lang="hu-HU" sz="2200" dirty="0" err="1" smtClean="0"/>
              <a:t>engine</a:t>
            </a:r>
            <a:endParaRPr lang="en-US" sz="2200" dirty="0"/>
          </a:p>
          <a:p>
            <a:pPr marL="214313" indent="-214313">
              <a:buFont typeface="Arial" charset="0"/>
              <a:buChar char="•"/>
            </a:pPr>
            <a:r>
              <a:rPr lang="hu-HU" sz="2200" dirty="0" err="1" smtClean="0"/>
              <a:t>Adjustable</a:t>
            </a:r>
            <a:r>
              <a:rPr lang="hu-HU" sz="2200" dirty="0" smtClean="0"/>
              <a:t> </a:t>
            </a:r>
            <a:r>
              <a:rPr lang="hu-HU" sz="2200" dirty="0" err="1" smtClean="0"/>
              <a:t>arm</a:t>
            </a:r>
            <a:r>
              <a:rPr lang="hu-HU" sz="2200" dirty="0" smtClean="0"/>
              <a:t> </a:t>
            </a:r>
            <a:r>
              <a:rPr lang="hu-HU" sz="2200" dirty="0" err="1" smtClean="0"/>
              <a:t>length</a:t>
            </a:r>
            <a:endParaRPr lang="hu-HU" sz="22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2200" dirty="0" err="1" smtClean="0"/>
              <a:t>Intinitevly</a:t>
            </a:r>
            <a:r>
              <a:rPr lang="hu-HU" sz="2200" dirty="0" smtClean="0"/>
              <a:t> </a:t>
            </a:r>
            <a:r>
              <a:rPr lang="hu-HU" sz="2200" dirty="0" err="1" smtClean="0"/>
              <a:t>variable</a:t>
            </a:r>
            <a:r>
              <a:rPr lang="hu-HU" sz="2200" dirty="0" smtClean="0"/>
              <a:t> </a:t>
            </a:r>
            <a:r>
              <a:rPr lang="hu-HU" sz="2200" dirty="0" err="1" smtClean="0"/>
              <a:t>transmission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5" name="Picture 14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94" y="1485899"/>
            <a:ext cx="4483806" cy="490563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TextBox 4"/>
          <p:cNvSpPr txBox="1"/>
          <p:nvPr/>
        </p:nvSpPr>
        <p:spPr>
          <a:xfrm>
            <a:off x="120866" y="1133731"/>
            <a:ext cx="47940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u="sng" dirty="0" err="1" smtClean="0"/>
              <a:t>Parts</a:t>
            </a:r>
            <a:r>
              <a:rPr lang="hu-HU" sz="2400" i="1" u="sng" dirty="0" smtClean="0"/>
              <a:t> </a:t>
            </a:r>
            <a:r>
              <a:rPr lang="hu-HU" sz="2400" i="1" u="sng" dirty="0" err="1" smtClean="0"/>
              <a:t>list</a:t>
            </a:r>
            <a:r>
              <a:rPr lang="hu-HU" sz="2400" i="1" u="sng" dirty="0" smtClean="0"/>
              <a:t>:</a:t>
            </a:r>
            <a:endParaRPr lang="hu-HU" sz="2400" i="1" u="sng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 smtClean="0"/>
              <a:t>Pistin and </a:t>
            </a:r>
            <a:r>
              <a:rPr lang="hu-HU" sz="2400" dirty="0" err="1" smtClean="0"/>
              <a:t>valve</a:t>
            </a:r>
            <a:r>
              <a:rPr lang="hu-HU" sz="2400" dirty="0" smtClean="0"/>
              <a:t> unit</a:t>
            </a:r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 err="1" smtClean="0"/>
              <a:t>Swingarm</a:t>
            </a:r>
            <a:r>
              <a:rPr lang="hu-HU" sz="2400" dirty="0" smtClean="0"/>
              <a:t>, </a:t>
            </a:r>
            <a:r>
              <a:rPr lang="hu-HU" sz="2400" dirty="0" err="1" smtClean="0"/>
              <a:t>with</a:t>
            </a:r>
            <a:r>
              <a:rPr lang="hu-HU" sz="2400" dirty="0" smtClean="0"/>
              <a:t> trapezoid </a:t>
            </a:r>
            <a:r>
              <a:rPr lang="hu-HU" sz="2400" dirty="0" err="1" smtClean="0"/>
              <a:t>pinoin</a:t>
            </a:r>
            <a:r>
              <a:rPr lang="hu-HU" sz="2400" dirty="0" smtClean="0"/>
              <a:t> </a:t>
            </a:r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 err="1" smtClean="0"/>
              <a:t>Piston</a:t>
            </a:r>
            <a:r>
              <a:rPr lang="hu-HU" sz="2400" dirty="0" smtClean="0"/>
              <a:t> </a:t>
            </a:r>
            <a:r>
              <a:rPr lang="hu-HU" sz="2400" dirty="0" err="1" smtClean="0"/>
              <a:t>rod</a:t>
            </a:r>
            <a:r>
              <a:rPr lang="hu-HU" sz="2400" dirty="0" smtClean="0"/>
              <a:t> </a:t>
            </a:r>
            <a:r>
              <a:rPr lang="hu-HU" sz="2400" dirty="0" err="1" smtClean="0"/>
              <a:t>connection</a:t>
            </a:r>
            <a:r>
              <a:rPr lang="hu-HU" sz="2400" dirty="0" smtClean="0"/>
              <a:t> </a:t>
            </a:r>
            <a:r>
              <a:rPr lang="hu-HU" sz="2400" dirty="0" err="1" smtClean="0"/>
              <a:t>with</a:t>
            </a:r>
            <a:r>
              <a:rPr lang="hu-HU" sz="2400" dirty="0" smtClean="0"/>
              <a:t> trapezoid </a:t>
            </a:r>
            <a:r>
              <a:rPr lang="hu-HU" sz="2400" dirty="0" err="1" smtClean="0"/>
              <a:t>nut</a:t>
            </a:r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 smtClean="0"/>
              <a:t>Free </a:t>
            </a:r>
            <a:r>
              <a:rPr lang="hu-HU" sz="2400" dirty="0" err="1" smtClean="0"/>
              <a:t>wheel</a:t>
            </a:r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 err="1" smtClean="0"/>
              <a:t>Teethweel</a:t>
            </a:r>
            <a:r>
              <a:rPr lang="hu-HU" sz="2400" dirty="0" smtClean="0"/>
              <a:t> </a:t>
            </a:r>
            <a:r>
              <a:rPr lang="hu-HU" sz="2400" dirty="0" err="1" smtClean="0"/>
              <a:t>pair</a:t>
            </a:r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 err="1" smtClean="0"/>
              <a:t>Electric</a:t>
            </a:r>
            <a:r>
              <a:rPr lang="hu-HU" sz="2400" dirty="0" smtClean="0"/>
              <a:t> motor</a:t>
            </a:r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 smtClean="0"/>
              <a:t>Drive </a:t>
            </a:r>
            <a:r>
              <a:rPr lang="hu-HU" sz="2400" dirty="0" err="1" smtClean="0"/>
              <a:t>wheel</a:t>
            </a:r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 err="1" smtClean="0"/>
              <a:t>Potrution</a:t>
            </a:r>
            <a:r>
              <a:rPr lang="hu-HU" sz="2400" dirty="0" smtClean="0"/>
              <a:t> </a:t>
            </a:r>
            <a:r>
              <a:rPr lang="hu-HU" sz="2400" dirty="0" err="1" smtClean="0"/>
              <a:t>wheel</a:t>
            </a:r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 err="1" smtClean="0"/>
              <a:t>Rear</a:t>
            </a:r>
            <a:r>
              <a:rPr lang="hu-HU" sz="2400" dirty="0" smtClean="0"/>
              <a:t> </a:t>
            </a:r>
            <a:r>
              <a:rPr lang="hu-HU" sz="2400" dirty="0" err="1" smtClean="0"/>
              <a:t>wheel</a:t>
            </a:r>
            <a:r>
              <a:rPr lang="hu-HU" sz="2400" dirty="0" smtClean="0"/>
              <a:t> </a:t>
            </a:r>
            <a:r>
              <a:rPr lang="hu-HU" sz="2400" dirty="0" err="1" smtClean="0"/>
              <a:t>with</a:t>
            </a:r>
            <a:r>
              <a:rPr lang="hu-HU" sz="2400" dirty="0" smtClean="0"/>
              <a:t> </a:t>
            </a:r>
            <a:r>
              <a:rPr lang="hu-HU" sz="2400" dirty="0" err="1" smtClean="0"/>
              <a:t>planetary</a:t>
            </a:r>
            <a:r>
              <a:rPr lang="hu-HU" sz="2400" dirty="0" smtClean="0"/>
              <a:t> 8 </a:t>
            </a:r>
            <a:r>
              <a:rPr lang="hu-HU" sz="2400" dirty="0" err="1" smtClean="0"/>
              <a:t>ger</a:t>
            </a:r>
            <a:r>
              <a:rPr lang="hu-HU" sz="2400" dirty="0" smtClean="0"/>
              <a:t> </a:t>
            </a:r>
            <a:r>
              <a:rPr lang="hu-HU" sz="2400" dirty="0" err="1" smtClean="0"/>
              <a:t>gearshift</a:t>
            </a:r>
            <a:endParaRPr lang="hu-HU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3" name="Picture 12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Kép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3" t="39117" r="16199" b="10294"/>
          <a:stretch>
            <a:fillRect/>
          </a:stretch>
        </p:blipFill>
        <p:spPr bwMode="auto">
          <a:xfrm>
            <a:off x="1293809" y="1428564"/>
            <a:ext cx="3489181" cy="21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Kép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3" t="34119" r="16199" b="10294"/>
          <a:stretch>
            <a:fillRect/>
          </a:stretch>
        </p:blipFill>
        <p:spPr bwMode="auto">
          <a:xfrm>
            <a:off x="4999530" y="1424352"/>
            <a:ext cx="3135164" cy="217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Kép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9" t="43234" r="17361" b="10001"/>
          <a:stretch>
            <a:fillRect/>
          </a:stretch>
        </p:blipFill>
        <p:spPr bwMode="auto">
          <a:xfrm>
            <a:off x="4869010" y="3895725"/>
            <a:ext cx="3398807" cy="202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Kép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5" t="37941" r="16437" b="8824"/>
          <a:stretch>
            <a:fillRect/>
          </a:stretch>
        </p:blipFill>
        <p:spPr bwMode="auto">
          <a:xfrm>
            <a:off x="1440438" y="3789042"/>
            <a:ext cx="3428573" cy="230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095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5867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final_colo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21" name="Picture 20" descr="eu_flag_co_funded_pos_[rgb]_right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22" name="Title 18"/>
          <p:cNvSpPr txBox="1">
            <a:spLocks/>
          </p:cNvSpPr>
          <p:nvPr/>
        </p:nvSpPr>
        <p:spPr>
          <a:xfrm>
            <a:off x="1383030" y="330776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smtClean="0"/>
              <a:t>Swing-arm engine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173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/>
          <p:cNvSpPr txBox="1">
            <a:spLocks/>
          </p:cNvSpPr>
          <p:nvPr/>
        </p:nvSpPr>
        <p:spPr>
          <a:xfrm>
            <a:off x="1371600" y="762000"/>
            <a:ext cx="6377940" cy="1293028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u="sng" dirty="0" err="1" smtClean="0"/>
              <a:t>Endless</a:t>
            </a:r>
            <a:r>
              <a:rPr lang="hu-HU" sz="2800" u="sng" dirty="0" smtClean="0"/>
              <a:t> </a:t>
            </a:r>
            <a:r>
              <a:rPr lang="hu-HU" sz="2800" u="sng" dirty="0" err="1" smtClean="0"/>
              <a:t>chain</a:t>
            </a:r>
            <a:r>
              <a:rPr lang="en-US" sz="2800" u="sng" dirty="0" smtClean="0"/>
              <a:t> line</a:t>
            </a:r>
            <a:r>
              <a:rPr lang="hu-HU" sz="2800" u="sng" dirty="0" err="1" smtClean="0"/>
              <a:t>ar</a:t>
            </a:r>
            <a:r>
              <a:rPr lang="en-US" sz="2800" u="sng" dirty="0" smtClean="0"/>
              <a:t> </a:t>
            </a:r>
            <a:r>
              <a:rPr lang="en-US" sz="2800" u="sng" dirty="0" err="1" smtClean="0"/>
              <a:t>mechanizm</a:t>
            </a:r>
            <a:endParaRPr lang="en-US" sz="2800" u="sng" dirty="0"/>
          </a:p>
        </p:txBody>
      </p:sp>
      <p:pic>
        <p:nvPicPr>
          <p:cNvPr id="8" name="Kép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627" y="1150791"/>
            <a:ext cx="5738919" cy="335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" y="2893993"/>
            <a:ext cx="5991225" cy="396400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inal_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6" name="Picture 15" descr="eu_flag_co_funded_pos_[rgb]_right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2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095" y="644745"/>
            <a:ext cx="6377940" cy="1293028"/>
          </a:xfrm>
        </p:spPr>
        <p:txBody>
          <a:bodyPr>
            <a:noAutofit/>
          </a:bodyPr>
          <a:lstStyle/>
          <a:p>
            <a:pPr algn="ctr"/>
            <a:r>
              <a:rPr lang="hu-HU" sz="3600" dirty="0" err="1" smtClean="0"/>
              <a:t>Steering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63203" y="1652722"/>
            <a:ext cx="84149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hu-HU" sz="2800" dirty="0" err="1" smtClean="0"/>
              <a:t>Mechanic</a:t>
            </a:r>
            <a:r>
              <a:rPr lang="hu-HU" sz="2800" dirty="0" smtClean="0"/>
              <a:t> </a:t>
            </a:r>
            <a:r>
              <a:rPr lang="hu-HU" sz="2800" dirty="0" smtClean="0"/>
              <a:t>(OE </a:t>
            </a:r>
            <a:r>
              <a:rPr lang="hu-HU" sz="2800" dirty="0" err="1" smtClean="0"/>
              <a:t>Lezs-Air</a:t>
            </a:r>
            <a:r>
              <a:rPr lang="hu-HU" sz="2800" dirty="0" smtClean="0"/>
              <a:t> 2016)</a:t>
            </a:r>
            <a:endParaRPr lang="en-US" sz="2800" dirty="0"/>
          </a:p>
          <a:p>
            <a:pPr marL="214313" indent="-214313">
              <a:buFont typeface="Arial" charset="0"/>
              <a:buChar char="•"/>
            </a:pPr>
            <a:r>
              <a:rPr lang="hu-HU" sz="2800" dirty="0" err="1" smtClean="0"/>
              <a:t>Electric</a:t>
            </a:r>
            <a:r>
              <a:rPr lang="hu-HU" sz="2800" dirty="0" smtClean="0"/>
              <a:t> </a:t>
            </a:r>
            <a:r>
              <a:rPr lang="hu-HU" sz="2800" dirty="0" smtClean="0"/>
              <a:t>(OE </a:t>
            </a:r>
            <a:r>
              <a:rPr lang="hu-HU" sz="2800" dirty="0" err="1" smtClean="0"/>
              <a:t>Science’s</a:t>
            </a:r>
            <a:r>
              <a:rPr lang="hu-HU" sz="2800" dirty="0" smtClean="0"/>
              <a:t> </a:t>
            </a:r>
            <a:r>
              <a:rPr lang="hu-HU" sz="2800" dirty="0" err="1" smtClean="0"/>
              <a:t>Kitchen</a:t>
            </a:r>
            <a:r>
              <a:rPr lang="hu-HU" sz="2800" dirty="0" smtClean="0"/>
              <a:t> 2011)</a:t>
            </a:r>
            <a:endParaRPr lang="en-US" sz="2800" dirty="0"/>
          </a:p>
          <a:p>
            <a:pPr marL="214313" indent="-214313">
              <a:buFont typeface="Arial" charset="0"/>
              <a:buChar char="•"/>
            </a:pPr>
            <a:r>
              <a:rPr lang="hu-HU" sz="2800" dirty="0" smtClean="0"/>
              <a:t>PLC</a:t>
            </a:r>
            <a:endParaRPr lang="en-US" sz="2800" dirty="0"/>
          </a:p>
          <a:p>
            <a:pPr marL="214313" indent="-214313">
              <a:buFont typeface="Arial" charset="0"/>
              <a:buChar char="•"/>
            </a:pPr>
            <a:r>
              <a:rPr lang="hu-HU" sz="2800" dirty="0" err="1" smtClean="0"/>
              <a:t>Microcontroller</a:t>
            </a:r>
            <a:endParaRPr lang="hu-HU" sz="28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2800" dirty="0" err="1" smtClean="0"/>
              <a:t>Eletropneumatic</a:t>
            </a:r>
            <a:r>
              <a:rPr lang="hu-HU" sz="2800" dirty="0" smtClean="0"/>
              <a:t> </a:t>
            </a:r>
            <a:r>
              <a:rPr lang="hu-HU" sz="2800" dirty="0" smtClean="0"/>
              <a:t>OE </a:t>
            </a:r>
            <a:r>
              <a:rPr lang="hu-HU" sz="2800" dirty="0" err="1" smtClean="0"/>
              <a:t>Belle-Air</a:t>
            </a:r>
            <a:r>
              <a:rPr lang="hu-HU" sz="2800" dirty="0" smtClean="0"/>
              <a:t> 2015-16</a:t>
            </a:r>
            <a:endParaRPr lang="en-US" sz="2800" dirty="0"/>
          </a:p>
          <a:p>
            <a:endParaRPr lang="en-US" sz="2800" dirty="0"/>
          </a:p>
          <a:p>
            <a:pPr marL="214313" indent="-214313">
              <a:buFont typeface="Arial" charset="0"/>
              <a:buChar char="•"/>
            </a:pPr>
            <a:endParaRPr lang="en-US" sz="2800" dirty="0"/>
          </a:p>
        </p:txBody>
      </p:sp>
      <p:pic>
        <p:nvPicPr>
          <p:cNvPr id="12" name="Kép 3" descr="575060_315806665154786_2071466014_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1" y="4626547"/>
            <a:ext cx="204216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2839" y="4626547"/>
            <a:ext cx="199784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68" y="4627409"/>
            <a:ext cx="1905000" cy="1905000"/>
          </a:xfrm>
          <a:prstGeom prst="rect">
            <a:avLst/>
          </a:prstGeom>
        </p:spPr>
      </p:pic>
      <p:pic>
        <p:nvPicPr>
          <p:cNvPr id="14" name="Kép 0" descr="cimer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0679" y="4627409"/>
            <a:ext cx="2677236" cy="190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15" y="2406328"/>
            <a:ext cx="1905000" cy="190500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final_colo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8" name="Picture 17" descr="eu_flag_co_funded_pos_[rgb]_right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318803"/>
            <a:ext cx="6377940" cy="1293028"/>
          </a:xfrm>
        </p:spPr>
        <p:txBody>
          <a:bodyPr>
            <a:noAutofit/>
          </a:bodyPr>
          <a:lstStyle/>
          <a:p>
            <a:pPr algn="ctr"/>
            <a:r>
              <a:rPr lang="hu-HU" sz="3600" dirty="0" err="1" smtClean="0"/>
              <a:t>Electromechanic</a:t>
            </a:r>
            <a:r>
              <a:rPr lang="hu-HU" sz="3600" dirty="0" smtClean="0"/>
              <a:t> </a:t>
            </a:r>
            <a:r>
              <a:rPr lang="hu-HU" sz="3600" dirty="0" err="1" smtClean="0"/>
              <a:t>Engine</a:t>
            </a:r>
            <a:r>
              <a:rPr lang="hu-HU" sz="3600" dirty="0" smtClean="0"/>
              <a:t> </a:t>
            </a:r>
            <a:r>
              <a:rPr lang="hu-HU" sz="3600" dirty="0" err="1" smtClean="0"/>
              <a:t>Control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396962"/>
            <a:ext cx="6162675" cy="4619625"/>
          </a:xfrm>
          <a:prstGeom prst="rect">
            <a:avLst/>
          </a:prstGeom>
        </p:spPr>
      </p:pic>
      <p:pic>
        <p:nvPicPr>
          <p:cNvPr id="14" name="Kép 3" descr="575060_315806665154786_2071466014_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617" y="4804539"/>
            <a:ext cx="204216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final_col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5" name="Picture 14" descr="eu_flag_co_funded_pos_[rgb]_right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0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997" y="542256"/>
            <a:ext cx="6377940" cy="1293028"/>
          </a:xfrm>
        </p:spPr>
        <p:txBody>
          <a:bodyPr>
            <a:noAutofit/>
          </a:bodyPr>
          <a:lstStyle/>
          <a:p>
            <a:pPr algn="ctr"/>
            <a:r>
              <a:rPr lang="hu-HU" sz="3600" dirty="0" err="1" smtClean="0"/>
              <a:t>Eletropneumatic</a:t>
            </a:r>
            <a:r>
              <a:rPr lang="hu-HU" sz="3600" dirty="0" smtClean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hu-HU" sz="3600" dirty="0" err="1" smtClean="0"/>
              <a:t>Belle-Air</a:t>
            </a:r>
            <a:r>
              <a:rPr lang="hu-HU" sz="3600" dirty="0" smtClean="0"/>
              <a:t> </a:t>
            </a:r>
            <a:r>
              <a:rPr lang="hu-HU" sz="3600" dirty="0"/>
              <a:t>2015-16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475" y="1541087"/>
            <a:ext cx="7954525" cy="5278765"/>
          </a:xfrm>
          <a:prstGeom prst="rect">
            <a:avLst/>
          </a:prstGeom>
        </p:spPr>
      </p:pic>
      <p:pic>
        <p:nvPicPr>
          <p:cNvPr id="377" name="Picture 3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953000"/>
            <a:ext cx="1905000" cy="19050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final_col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5" name="Picture 14" descr="eu_flag_co_funded_pos_[rgb]_right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5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025" y="533399"/>
            <a:ext cx="6457949" cy="914401"/>
          </a:xfrm>
        </p:spPr>
        <p:txBody>
          <a:bodyPr>
            <a:normAutofit/>
          </a:bodyPr>
          <a:lstStyle/>
          <a:p>
            <a:r>
              <a:rPr lang="en-US" sz="2700" u="sng" dirty="0" smtClean="0"/>
              <a:t>Vehicle Projects</a:t>
            </a:r>
            <a:endParaRPr lang="en-US" sz="2700" u="sng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22" name="Picture 2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504108" y="1181411"/>
            <a:ext cx="3810000" cy="1293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hu-HU" sz="2800" dirty="0" smtClean="0"/>
              <a:t>Shell </a:t>
            </a:r>
            <a:r>
              <a:rPr lang="hu-HU" sz="2800" dirty="0" err="1" smtClean="0"/>
              <a:t>Eco-marathon</a:t>
            </a:r>
            <a:endParaRPr lang="hu-HU" sz="2800" dirty="0" smtClean="0"/>
          </a:p>
          <a:p>
            <a:pPr marL="457200" indent="-457200" algn="l">
              <a:buFontTx/>
              <a:buChar char="-"/>
            </a:pPr>
            <a:r>
              <a:rPr lang="hu-HU" sz="2800" dirty="0" smtClean="0"/>
              <a:t>Pneumobil</a:t>
            </a:r>
          </a:p>
        </p:txBody>
      </p:sp>
      <p:pic>
        <p:nvPicPr>
          <p:cNvPr id="25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2474638"/>
            <a:ext cx="8915400" cy="3807618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4861795" y="1181411"/>
            <a:ext cx="3810000" cy="1293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hu-HU" sz="2800" dirty="0" err="1"/>
              <a:t>Electromobil</a:t>
            </a:r>
            <a:endParaRPr lang="hu-HU" sz="2800" dirty="0"/>
          </a:p>
          <a:p>
            <a:pPr marL="457200" indent="-457200" algn="l">
              <a:buFontTx/>
              <a:buChar char="-"/>
            </a:pPr>
            <a:r>
              <a:rPr lang="hu-HU" sz="2800" dirty="0"/>
              <a:t>Bosch Gokart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27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377940" cy="1009304"/>
          </a:xfrm>
        </p:spPr>
        <p:txBody>
          <a:bodyPr>
            <a:noAutofit/>
          </a:bodyPr>
          <a:lstStyle/>
          <a:p>
            <a:pPr algn="ctr"/>
            <a:r>
              <a:rPr lang="hu-HU" sz="3600" dirty="0" err="1" smtClean="0"/>
              <a:t>Eletropneumatic</a:t>
            </a:r>
            <a:r>
              <a:rPr lang="hu-HU" sz="3600" dirty="0" smtClean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hu-HU" sz="3600" dirty="0" err="1" smtClean="0"/>
              <a:t>Belle-Air</a:t>
            </a:r>
            <a:r>
              <a:rPr lang="hu-HU" sz="3600" dirty="0" smtClean="0"/>
              <a:t> </a:t>
            </a:r>
            <a:r>
              <a:rPr lang="hu-HU" sz="3600" dirty="0"/>
              <a:t>2015-16</a:t>
            </a:r>
            <a:endParaRPr lang="en-US" sz="3600" dirty="0"/>
          </a:p>
        </p:txBody>
      </p:sp>
      <p:pic>
        <p:nvPicPr>
          <p:cNvPr id="170" name="Picture 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95" y="590769"/>
            <a:ext cx="8236410" cy="6267231"/>
          </a:xfrm>
          <a:prstGeom prst="rect">
            <a:avLst/>
          </a:prstGeom>
        </p:spPr>
      </p:pic>
      <p:pic>
        <p:nvPicPr>
          <p:cNvPr id="13" name="Picture 12" descr="final_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4" name="Picture 13" descr="eu_flag_co_funded_pos_[rgb]_right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2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880" y="357187"/>
            <a:ext cx="637794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err="1" smtClean="0"/>
              <a:t>Mechanical</a:t>
            </a:r>
            <a:r>
              <a:rPr lang="hu-HU" dirty="0" smtClean="0"/>
              <a:t> </a:t>
            </a:r>
            <a:r>
              <a:rPr lang="hu-HU" dirty="0" err="1" smtClean="0"/>
              <a:t>loss</a:t>
            </a:r>
            <a:r>
              <a:rPr lang="hu-HU" dirty="0" smtClean="0"/>
              <a:t> </a:t>
            </a:r>
            <a:r>
              <a:rPr lang="hu-HU" dirty="0" err="1" smtClean="0"/>
              <a:t>minimization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35253"/>
            <a:ext cx="8599760" cy="2254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56" y="3553612"/>
            <a:ext cx="6936888" cy="330438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inal_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6" name="Picture 15" descr="eu_flag_co_funded_pos_[rgb]_right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55" y="3484025"/>
            <a:ext cx="6288061" cy="3311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42" y="1591103"/>
            <a:ext cx="2060890" cy="3190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116" y="1608767"/>
            <a:ext cx="5321846" cy="317433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final_col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4" name="Picture 13" descr="eu_flag_co_funded_pos_[rgb]_right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300880" y="357187"/>
            <a:ext cx="637794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err="1" smtClean="0"/>
              <a:t>Mechanical</a:t>
            </a:r>
            <a:r>
              <a:rPr lang="hu-HU" dirty="0" smtClean="0"/>
              <a:t> </a:t>
            </a:r>
            <a:r>
              <a:rPr lang="hu-HU" dirty="0" err="1" smtClean="0"/>
              <a:t>loss</a:t>
            </a:r>
            <a:r>
              <a:rPr lang="hu-HU" dirty="0" smtClean="0"/>
              <a:t> </a:t>
            </a:r>
            <a:r>
              <a:rPr lang="hu-HU" dirty="0" err="1" smtClean="0"/>
              <a:t>minimization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46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575459"/>
            <a:ext cx="6377940" cy="1293028"/>
          </a:xfrm>
        </p:spPr>
        <p:txBody>
          <a:bodyPr/>
          <a:lstStyle/>
          <a:p>
            <a:pPr algn="ctr"/>
            <a:r>
              <a:rPr lang="en-US" dirty="0" smtClean="0"/>
              <a:t>ECO</a:t>
            </a:r>
            <a:r>
              <a:rPr lang="hu-HU" dirty="0" err="1" smtClean="0"/>
              <a:t>-modes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75" y="1166207"/>
            <a:ext cx="4392843" cy="5500686"/>
          </a:xfrm>
        </p:spPr>
        <p:txBody>
          <a:bodyPr>
            <a:noAutofit/>
          </a:bodyPr>
          <a:lstStyle/>
          <a:p>
            <a:r>
              <a:rPr lang="hu-HU" sz="2000" dirty="0" smtClean="0"/>
              <a:t>The </a:t>
            </a:r>
            <a:r>
              <a:rPr lang="hu-HU" sz="2000" dirty="0" err="1" smtClean="0"/>
              <a:t>economy</a:t>
            </a:r>
            <a:r>
              <a:rPr lang="hu-HU" sz="2000" dirty="0" smtClean="0"/>
              <a:t> is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keyword</a:t>
            </a:r>
            <a:r>
              <a:rPr lang="hu-HU" sz="2000" dirty="0" smtClean="0"/>
              <a:t> </a:t>
            </a:r>
            <a:r>
              <a:rPr lang="hu-HU" sz="2000" dirty="0" err="1" smtClean="0"/>
              <a:t>from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beginning</a:t>
            </a:r>
            <a:r>
              <a:rPr lang="hu-HU" sz="2000" dirty="0" smtClean="0"/>
              <a:t> of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race</a:t>
            </a:r>
            <a:r>
              <a:rPr lang="hu-HU" sz="2000" dirty="0" smtClean="0"/>
              <a:t> series. </a:t>
            </a:r>
            <a:endParaRPr lang="en-US" sz="2000" dirty="0" smtClean="0"/>
          </a:p>
          <a:p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measure</a:t>
            </a:r>
            <a:r>
              <a:rPr lang="hu-HU" sz="2000" dirty="0" smtClean="0"/>
              <a:t> </a:t>
            </a:r>
            <a:r>
              <a:rPr lang="hu-HU" sz="2000" dirty="0" err="1" smtClean="0"/>
              <a:t>this</a:t>
            </a:r>
            <a:r>
              <a:rPr lang="hu-HU" sz="2000" dirty="0" smtClean="0"/>
              <a:t> </a:t>
            </a:r>
            <a:r>
              <a:rPr lang="hu-HU" sz="2000" dirty="0" err="1" smtClean="0"/>
              <a:t>therefore</a:t>
            </a:r>
            <a:r>
              <a:rPr lang="hu-HU" sz="2000" dirty="0" smtClean="0"/>
              <a:t> is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long</a:t>
            </a:r>
            <a:r>
              <a:rPr lang="hu-HU" sz="2000" dirty="0" smtClean="0"/>
              <a:t> </a:t>
            </a:r>
            <a:r>
              <a:rPr lang="hu-HU" sz="2000" dirty="0" err="1" smtClean="0"/>
              <a:t>distance</a:t>
            </a:r>
            <a:r>
              <a:rPr lang="hu-HU" sz="2000" dirty="0" smtClean="0"/>
              <a:t> </a:t>
            </a:r>
            <a:r>
              <a:rPr lang="hu-HU" sz="2000" dirty="0" err="1" smtClean="0"/>
              <a:t>race</a:t>
            </a:r>
            <a:r>
              <a:rPr lang="hu-HU" sz="2000" dirty="0"/>
              <a:t>.</a:t>
            </a:r>
            <a:endParaRPr lang="en-US" sz="2000" dirty="0" smtClean="0"/>
          </a:p>
          <a:p>
            <a:r>
              <a:rPr lang="hu-HU" sz="2000" dirty="0" smtClean="0"/>
              <a:t>The minimum </a:t>
            </a:r>
            <a:r>
              <a:rPr lang="hu-HU" sz="2000" dirty="0" err="1" smtClean="0"/>
              <a:t>average</a:t>
            </a:r>
            <a:r>
              <a:rPr lang="hu-HU" sz="2000" dirty="0" smtClean="0"/>
              <a:t> </a:t>
            </a:r>
            <a:r>
              <a:rPr lang="hu-HU" sz="2000" dirty="0" err="1" smtClean="0"/>
              <a:t>track</a:t>
            </a:r>
            <a:r>
              <a:rPr lang="hu-HU" sz="2000" dirty="0" smtClean="0"/>
              <a:t> </a:t>
            </a:r>
            <a:r>
              <a:rPr lang="hu-HU" sz="2000" dirty="0" err="1" smtClean="0"/>
              <a:t>speed</a:t>
            </a:r>
            <a:r>
              <a:rPr lang="hu-HU" sz="2000" dirty="0" smtClean="0"/>
              <a:t> must be </a:t>
            </a:r>
            <a:r>
              <a:rPr lang="hu-HU" sz="2000" dirty="0" err="1" smtClean="0"/>
              <a:t>arrived</a:t>
            </a:r>
            <a:endParaRPr lang="en-US" sz="2000" dirty="0" smtClean="0"/>
          </a:p>
          <a:p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make</a:t>
            </a:r>
            <a:r>
              <a:rPr lang="hu-HU" sz="2000" dirty="0" smtClean="0"/>
              <a:t> </a:t>
            </a:r>
            <a:r>
              <a:rPr lang="hu-HU" sz="2000" dirty="0" err="1" smtClean="0"/>
              <a:t>utilise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last</a:t>
            </a:r>
            <a:r>
              <a:rPr lang="hu-HU" sz="2000" dirty="0" smtClean="0"/>
              <a:t> </a:t>
            </a:r>
            <a:r>
              <a:rPr lang="hu-HU" sz="2000" dirty="0" err="1" smtClean="0"/>
              <a:t>drop</a:t>
            </a:r>
            <a:r>
              <a:rPr lang="hu-HU" sz="2000" dirty="0" smtClean="0"/>
              <a:t> of </a:t>
            </a:r>
            <a:r>
              <a:rPr lang="hu-HU" sz="2000" dirty="0" err="1" smtClean="0"/>
              <a:t>energy</a:t>
            </a:r>
            <a:r>
              <a:rPr lang="hu-HU" sz="2000" dirty="0" smtClean="0"/>
              <a:t> is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goal</a:t>
            </a:r>
            <a:r>
              <a:rPr lang="hu-HU" sz="2000" dirty="0" smtClean="0"/>
              <a:t> </a:t>
            </a:r>
            <a:r>
              <a:rPr lang="hu-HU" sz="2000" dirty="0" err="1" smtClean="0"/>
              <a:t>in</a:t>
            </a:r>
            <a:r>
              <a:rPr lang="hu-HU" sz="2000" dirty="0" smtClean="0"/>
              <a:t> </a:t>
            </a:r>
            <a:r>
              <a:rPr lang="hu-HU" sz="2000" dirty="0" err="1" smtClean="0"/>
              <a:t>this</a:t>
            </a:r>
            <a:r>
              <a:rPr lang="hu-HU" sz="2000" dirty="0" smtClean="0"/>
              <a:t> </a:t>
            </a:r>
            <a:r>
              <a:rPr lang="hu-HU" sz="2000" dirty="0" err="1" smtClean="0"/>
              <a:t>race</a:t>
            </a:r>
            <a:endParaRPr lang="en-US" sz="2000" dirty="0" smtClean="0"/>
          </a:p>
          <a:p>
            <a:r>
              <a:rPr lang="hu-HU" sz="2000" dirty="0" err="1" smtClean="0"/>
              <a:t>Al</a:t>
            </a:r>
            <a:r>
              <a:rPr lang="hu-HU" sz="2000" dirty="0" smtClean="0"/>
              <a:t> </a:t>
            </a:r>
            <a:r>
              <a:rPr lang="hu-HU" sz="2000" dirty="0" err="1" smtClean="0"/>
              <a:t>teams</a:t>
            </a:r>
            <a:r>
              <a:rPr lang="hu-HU" sz="2000" dirty="0" smtClean="0"/>
              <a:t> </a:t>
            </a:r>
            <a:r>
              <a:rPr lang="hu-HU" sz="2000" dirty="0" err="1" smtClean="0"/>
              <a:t>are</a:t>
            </a:r>
            <a:r>
              <a:rPr lang="hu-HU" sz="2000" dirty="0" smtClean="0"/>
              <a:t> </a:t>
            </a:r>
            <a:r>
              <a:rPr lang="hu-HU" sz="2000" dirty="0" err="1" smtClean="0"/>
              <a:t>calling</a:t>
            </a:r>
            <a:r>
              <a:rPr lang="hu-HU" sz="2000" dirty="0" smtClean="0"/>
              <a:t> </a:t>
            </a:r>
            <a:r>
              <a:rPr lang="hu-HU" sz="2000" dirty="0" err="1" smtClean="0"/>
              <a:t>this</a:t>
            </a:r>
            <a:r>
              <a:rPr lang="hu-HU" sz="2000" dirty="0" smtClean="0"/>
              <a:t> </a:t>
            </a:r>
            <a:r>
              <a:rPr lang="hu-HU" sz="2000" dirty="0" err="1" smtClean="0"/>
              <a:t>control</a:t>
            </a:r>
            <a:r>
              <a:rPr lang="hu-HU" sz="2000" dirty="0" smtClean="0"/>
              <a:t> </a:t>
            </a:r>
            <a:r>
              <a:rPr lang="hu-HU" sz="2000" dirty="0" err="1" smtClean="0"/>
              <a:t>mode</a:t>
            </a:r>
            <a:r>
              <a:rPr lang="hu-HU" sz="2000" dirty="0" smtClean="0"/>
              <a:t> ECO</a:t>
            </a:r>
            <a:endParaRPr lang="en-US" sz="2000" dirty="0" smtClean="0"/>
          </a:p>
          <a:p>
            <a:r>
              <a:rPr lang="hu-HU" sz="2000" dirty="0" smtClean="0"/>
              <a:t>No </a:t>
            </a:r>
            <a:r>
              <a:rPr lang="hu-HU" sz="2000" dirty="0" err="1" smtClean="0"/>
              <a:t>mufflers</a:t>
            </a:r>
            <a:r>
              <a:rPr lang="hu-HU" sz="2000" dirty="0" smtClean="0"/>
              <a:t> </a:t>
            </a:r>
            <a:r>
              <a:rPr lang="hu-HU" sz="2000" dirty="0" err="1" smtClean="0"/>
              <a:t>are</a:t>
            </a:r>
            <a:r>
              <a:rPr lang="hu-HU" sz="2000" dirty="0" smtClean="0"/>
              <a:t> </a:t>
            </a:r>
            <a:r>
              <a:rPr lang="hu-HU" sz="2000" dirty="0" err="1" smtClean="0"/>
              <a:t>used</a:t>
            </a:r>
            <a:r>
              <a:rPr lang="hu-HU" sz="2000" dirty="0" smtClean="0"/>
              <a:t>.</a:t>
            </a:r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Kép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0"/>
          <a:stretch/>
        </p:blipFill>
        <p:spPr>
          <a:xfrm>
            <a:off x="4380662" y="1685925"/>
            <a:ext cx="4763338" cy="421481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4" name="Picture 13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7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331" y="256369"/>
            <a:ext cx="6457949" cy="1303867"/>
          </a:xfrm>
        </p:spPr>
        <p:txBody>
          <a:bodyPr>
            <a:normAutofit/>
          </a:bodyPr>
          <a:lstStyle/>
          <a:p>
            <a:pPr algn="ctr"/>
            <a:r>
              <a:rPr lang="hu-HU" dirty="0" err="1" smtClean="0"/>
              <a:t>Classification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329" y="2103112"/>
            <a:ext cx="2592324" cy="462990"/>
          </a:xfrm>
        </p:spPr>
        <p:txBody>
          <a:bodyPr/>
          <a:lstStyle/>
          <a:p>
            <a:pPr algn="ctr"/>
            <a:r>
              <a:rPr lang="hu-HU" sz="2200" u="sng" dirty="0" err="1" smtClean="0"/>
              <a:t>Closing</a:t>
            </a:r>
            <a:r>
              <a:rPr lang="hu-HU" sz="2200" u="sng" dirty="0" smtClean="0"/>
              <a:t> </a:t>
            </a:r>
            <a:r>
              <a:rPr lang="hu-HU" sz="2200" u="sng" dirty="0" err="1" smtClean="0"/>
              <a:t>the</a:t>
            </a:r>
            <a:r>
              <a:rPr lang="hu-HU" sz="2200" u="sng" dirty="0" smtClean="0"/>
              <a:t> </a:t>
            </a:r>
            <a:r>
              <a:rPr lang="hu-HU" sz="2200" u="sng" dirty="0" err="1" smtClean="0"/>
              <a:t>piston</a:t>
            </a:r>
            <a:r>
              <a:rPr lang="hu-HU" sz="2200" u="sng" dirty="0" smtClean="0"/>
              <a:t> </a:t>
            </a:r>
            <a:r>
              <a:rPr lang="hu-HU" sz="2200" u="sng" dirty="0" err="1" smtClean="0"/>
              <a:t>supply</a:t>
            </a:r>
            <a:r>
              <a:rPr lang="hu-HU" sz="2200" u="sng" dirty="0" smtClean="0"/>
              <a:t> (</a:t>
            </a:r>
            <a:r>
              <a:rPr lang="hu-HU" sz="2200" u="sng" dirty="0" err="1" smtClean="0"/>
              <a:t>Expansion</a:t>
            </a:r>
            <a:r>
              <a:rPr lang="hu-HU" sz="2200" u="sng" dirty="0" smtClean="0"/>
              <a:t> </a:t>
            </a:r>
            <a:r>
              <a:rPr lang="hu-HU" sz="2200" u="sng" dirty="0" err="1" smtClean="0"/>
              <a:t>mode</a:t>
            </a:r>
            <a:r>
              <a:rPr lang="hu-HU" sz="2200" u="sng" dirty="0" smtClean="0"/>
              <a:t>)</a:t>
            </a:r>
            <a:endParaRPr lang="en-US" sz="2200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4301" y="2767331"/>
            <a:ext cx="3274980" cy="1793822"/>
          </a:xfrm>
        </p:spPr>
        <p:txBody>
          <a:bodyPr>
            <a:no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hu-HU" sz="2000" dirty="0" smtClean="0"/>
              <a:t>The most </a:t>
            </a:r>
            <a:r>
              <a:rPr lang="hu-HU" sz="2000" dirty="0" err="1" smtClean="0"/>
              <a:t>common</a:t>
            </a:r>
            <a:r>
              <a:rPr lang="hu-HU" sz="2000" dirty="0" smtClean="0"/>
              <a:t> ECO </a:t>
            </a:r>
            <a:r>
              <a:rPr lang="hu-HU" sz="2000" dirty="0" err="1" smtClean="0"/>
              <a:t>mode</a:t>
            </a:r>
            <a:endParaRPr lang="hu-HU" sz="20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2000" dirty="0" smtClean="0"/>
              <a:t>The </a:t>
            </a:r>
            <a:r>
              <a:rPr lang="hu-HU" sz="2000" dirty="0" err="1" smtClean="0"/>
              <a:t>enclosed</a:t>
            </a:r>
            <a:r>
              <a:rPr lang="hu-HU" sz="2000" dirty="0" smtClean="0"/>
              <a:t> </a:t>
            </a:r>
            <a:r>
              <a:rPr lang="hu-HU" sz="2000" dirty="0" err="1" smtClean="0"/>
              <a:t>gas</a:t>
            </a:r>
            <a:r>
              <a:rPr lang="hu-HU" sz="2000" dirty="0" smtClean="0"/>
              <a:t> </a:t>
            </a:r>
            <a:r>
              <a:rPr lang="hu-HU" sz="2000" dirty="0" err="1" smtClean="0"/>
              <a:t>pushes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rot</a:t>
            </a:r>
            <a:r>
              <a:rPr lang="hu-HU" sz="2000" dirty="0" smtClean="0"/>
              <a:t> </a:t>
            </a:r>
            <a:r>
              <a:rPr lang="hu-HU" sz="2000" dirty="0" err="1" smtClean="0"/>
              <a:t>further</a:t>
            </a:r>
            <a:r>
              <a:rPr lang="hu-HU" sz="2000" dirty="0" smtClean="0"/>
              <a:t>, </a:t>
            </a:r>
            <a:r>
              <a:rPr lang="hu-HU" sz="2000" dirty="0" err="1" smtClean="0"/>
              <a:t>while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gas</a:t>
            </a:r>
            <a:r>
              <a:rPr lang="hu-HU" sz="2000" dirty="0" smtClean="0"/>
              <a:t> </a:t>
            </a:r>
            <a:r>
              <a:rPr lang="hu-HU" sz="2000" dirty="0" err="1" smtClean="0"/>
              <a:t>expandes</a:t>
            </a:r>
            <a:r>
              <a:rPr lang="hu-HU" sz="2000" dirty="0" smtClean="0"/>
              <a:t> </a:t>
            </a:r>
            <a:r>
              <a:rPr lang="hu-HU" sz="2000" dirty="0" err="1" smtClean="0"/>
              <a:t>politropically</a:t>
            </a:r>
            <a:r>
              <a:rPr lang="hu-HU" sz="2000" dirty="0" smtClean="0"/>
              <a:t> </a:t>
            </a:r>
            <a:endParaRPr lang="en-US" sz="20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2000" dirty="0" err="1" smtClean="0"/>
              <a:t>Ideallically</a:t>
            </a:r>
            <a:r>
              <a:rPr lang="hu-HU" sz="2000" dirty="0" smtClean="0"/>
              <a:t> </a:t>
            </a:r>
            <a:r>
              <a:rPr lang="hu-HU" sz="2000" dirty="0" err="1" smtClean="0"/>
              <a:t>till</a:t>
            </a:r>
            <a:r>
              <a:rPr lang="hu-HU" sz="2000" dirty="0" smtClean="0"/>
              <a:t> stroke </a:t>
            </a:r>
            <a:r>
              <a:rPr lang="hu-HU" sz="2000" dirty="0" err="1" smtClean="0"/>
              <a:t>eng</a:t>
            </a:r>
            <a:r>
              <a:rPr lang="hu-HU" sz="2000" dirty="0" smtClean="0"/>
              <a:t> </a:t>
            </a:r>
            <a:r>
              <a:rPr lang="hu-HU" sz="2000" dirty="0" err="1" smtClean="0"/>
              <a:t>pushed</a:t>
            </a:r>
            <a:r>
              <a:rPr lang="hu-HU" sz="2000" dirty="0" smtClean="0"/>
              <a:t> </a:t>
            </a:r>
            <a:r>
              <a:rPr lang="hu-HU" sz="2000" dirty="0" err="1" smtClean="0"/>
              <a:t>rod</a:t>
            </a:r>
            <a:r>
              <a:rPr lang="hu-HU" sz="2000" dirty="0" smtClean="0"/>
              <a:t> </a:t>
            </a:r>
            <a:endParaRPr lang="en-US" sz="20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2000" dirty="0" err="1" smtClean="0"/>
              <a:t>At</a:t>
            </a:r>
            <a:r>
              <a:rPr lang="hu-HU" sz="2000" dirty="0" smtClean="0"/>
              <a:t> extra </a:t>
            </a:r>
            <a:r>
              <a:rPr lang="hu-HU" sz="2000" dirty="0" err="1" smtClean="0"/>
              <a:t>load</a:t>
            </a:r>
            <a:r>
              <a:rPr lang="hu-HU" sz="2000" dirty="0" smtClean="0"/>
              <a:t> </a:t>
            </a:r>
            <a:r>
              <a:rPr lang="hu-HU" sz="2000" dirty="0" err="1" smtClean="0"/>
              <a:t>it</a:t>
            </a:r>
            <a:r>
              <a:rPr lang="hu-HU" sz="2000" dirty="0" smtClean="0"/>
              <a:t> </a:t>
            </a:r>
            <a:r>
              <a:rPr lang="hu-HU" sz="2000" dirty="0" err="1" smtClean="0"/>
              <a:t>may</a:t>
            </a:r>
            <a:r>
              <a:rPr lang="hu-HU" sz="2000" dirty="0" smtClean="0"/>
              <a:t> </a:t>
            </a:r>
            <a:r>
              <a:rPr lang="hu-HU" sz="2000" dirty="0" err="1" smtClean="0"/>
              <a:t>not</a:t>
            </a:r>
            <a:r>
              <a:rPr lang="hu-HU" sz="2000" dirty="0" smtClean="0"/>
              <a:t> </a:t>
            </a:r>
            <a:r>
              <a:rPr lang="hu-HU" sz="2000" dirty="0" err="1" smtClean="0"/>
              <a:t>push</a:t>
            </a:r>
            <a:r>
              <a:rPr lang="hu-HU" sz="2000" dirty="0" smtClean="0"/>
              <a:t> </a:t>
            </a:r>
            <a:r>
              <a:rPr lang="hu-HU" sz="2000" dirty="0" err="1" smtClean="0"/>
              <a:t>till</a:t>
            </a:r>
            <a:r>
              <a:rPr lang="hu-HU" sz="2000" dirty="0" smtClean="0"/>
              <a:t> end of stroke</a:t>
            </a:r>
            <a:endParaRPr lang="en-US" sz="20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2000" dirty="0" err="1" smtClean="0"/>
              <a:t>Load</a:t>
            </a:r>
            <a:r>
              <a:rPr lang="hu-HU" sz="2000" dirty="0" smtClean="0"/>
              <a:t> </a:t>
            </a:r>
            <a:r>
              <a:rPr lang="hu-HU" sz="2000" dirty="0" err="1" smtClean="0"/>
              <a:t>sensing</a:t>
            </a:r>
            <a:r>
              <a:rPr lang="hu-HU" sz="2000" dirty="0" smtClean="0"/>
              <a:t>, </a:t>
            </a:r>
            <a:r>
              <a:rPr lang="hu-HU" sz="2000" dirty="0" err="1" smtClean="0"/>
              <a:t>pressure</a:t>
            </a:r>
            <a:r>
              <a:rPr lang="hu-HU" sz="2000" dirty="0" smtClean="0"/>
              <a:t> </a:t>
            </a:r>
            <a:r>
              <a:rPr lang="hu-HU" sz="2000" dirty="0" err="1" smtClean="0"/>
              <a:t>sensing</a:t>
            </a:r>
            <a:r>
              <a:rPr lang="hu-HU" sz="2000" dirty="0" smtClean="0"/>
              <a:t>, </a:t>
            </a:r>
            <a:r>
              <a:rPr lang="hu-HU" sz="2000" dirty="0" err="1" smtClean="0"/>
              <a:t>or</a:t>
            </a:r>
            <a:r>
              <a:rPr lang="hu-HU" sz="2000" dirty="0" smtClean="0"/>
              <a:t> stroke </a:t>
            </a:r>
            <a:r>
              <a:rPr lang="hu-HU" sz="2000" dirty="0" err="1" smtClean="0"/>
              <a:t>sensing</a:t>
            </a:r>
            <a:r>
              <a:rPr lang="hu-HU" sz="2000" dirty="0" smtClean="0"/>
              <a:t> </a:t>
            </a:r>
            <a:r>
              <a:rPr lang="hu-HU" sz="2000" dirty="0" err="1" smtClean="0"/>
              <a:t>can</a:t>
            </a:r>
            <a:r>
              <a:rPr lang="hu-HU" sz="2000" dirty="0" smtClean="0"/>
              <a:t> </a:t>
            </a:r>
            <a:r>
              <a:rPr lang="hu-HU" sz="2000" dirty="0" err="1" smtClean="0"/>
              <a:t>solve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problem</a:t>
            </a:r>
            <a:r>
              <a:rPr lang="hu-HU" sz="2000" dirty="0" smtClean="0"/>
              <a:t> 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5143" y="1737442"/>
            <a:ext cx="2592324" cy="469901"/>
          </a:xfrm>
        </p:spPr>
        <p:txBody>
          <a:bodyPr/>
          <a:lstStyle/>
          <a:p>
            <a:pPr algn="ctr"/>
            <a:r>
              <a:rPr lang="en-US" sz="2200" u="sng" dirty="0" smtClean="0"/>
              <a:t>Compound </a:t>
            </a:r>
            <a:r>
              <a:rPr lang="hu-HU" sz="2200" u="sng" dirty="0" err="1" smtClean="0"/>
              <a:t>arrangement</a:t>
            </a:r>
            <a:endParaRPr lang="en-US" sz="2200" u="sn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3388586" y="2753458"/>
            <a:ext cx="3439982" cy="1793813"/>
          </a:xfrm>
        </p:spPr>
        <p:txBody>
          <a:bodyPr>
            <a:no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hu-HU" sz="2000" dirty="0" smtClean="0"/>
              <a:t>The </a:t>
            </a:r>
            <a:r>
              <a:rPr lang="hu-HU" sz="2000" dirty="0" err="1" smtClean="0"/>
              <a:t>exhaust</a:t>
            </a:r>
            <a:r>
              <a:rPr lang="hu-HU" sz="2000" dirty="0" smtClean="0"/>
              <a:t> </a:t>
            </a:r>
            <a:r>
              <a:rPr lang="hu-HU" sz="2000" dirty="0" err="1" smtClean="0"/>
              <a:t>gas</a:t>
            </a:r>
            <a:r>
              <a:rPr lang="hu-HU" sz="2000" dirty="0" smtClean="0"/>
              <a:t> of primer </a:t>
            </a:r>
            <a:r>
              <a:rPr lang="hu-HU" sz="2000" dirty="0" err="1" smtClean="0"/>
              <a:t>piston</a:t>
            </a:r>
            <a:r>
              <a:rPr lang="hu-HU" sz="2000" dirty="0" smtClean="0"/>
              <a:t> </a:t>
            </a:r>
            <a:r>
              <a:rPr lang="hu-HU" sz="2000" dirty="0" err="1" smtClean="0"/>
              <a:t>can</a:t>
            </a:r>
            <a:r>
              <a:rPr lang="hu-HU" sz="2000" dirty="0" smtClean="0"/>
              <a:t> be </a:t>
            </a:r>
            <a:r>
              <a:rPr lang="hu-HU" sz="2000" dirty="0" err="1" smtClean="0"/>
              <a:t>used</a:t>
            </a:r>
            <a:r>
              <a:rPr lang="hu-HU" sz="2000" dirty="0" smtClean="0"/>
              <a:t> again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secundary</a:t>
            </a:r>
            <a:r>
              <a:rPr lang="hu-HU" sz="2000" dirty="0" smtClean="0"/>
              <a:t> </a:t>
            </a:r>
            <a:r>
              <a:rPr lang="hu-HU" sz="2000" dirty="0" err="1" smtClean="0"/>
              <a:t>puiston</a:t>
            </a:r>
            <a:endParaRPr lang="en-US" sz="20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2000" dirty="0" err="1" smtClean="0"/>
              <a:t>This</a:t>
            </a:r>
            <a:r>
              <a:rPr lang="hu-HU" sz="2000" dirty="0" smtClean="0"/>
              <a:t> is </a:t>
            </a:r>
            <a:r>
              <a:rPr lang="hu-HU" sz="2000" dirty="0" err="1" smtClean="0"/>
              <a:t>not</a:t>
            </a:r>
            <a:r>
              <a:rPr lang="hu-HU" sz="2000" dirty="0" smtClean="0"/>
              <a:t> </a:t>
            </a:r>
            <a:r>
              <a:rPr lang="hu-HU" sz="2000" dirty="0" err="1" smtClean="0"/>
              <a:t>so</a:t>
            </a:r>
            <a:r>
              <a:rPr lang="hu-HU" sz="2000" dirty="0" smtClean="0"/>
              <a:t> </a:t>
            </a:r>
            <a:r>
              <a:rPr lang="hu-HU" sz="2000" dirty="0" err="1" smtClean="0"/>
              <a:t>good</a:t>
            </a:r>
            <a:r>
              <a:rPr lang="hu-HU" sz="2000" dirty="0" smtClean="0"/>
              <a:t> </a:t>
            </a:r>
            <a:r>
              <a:rPr lang="hu-HU" sz="2000" dirty="0" err="1" smtClean="0"/>
              <a:t>soulition</a:t>
            </a:r>
            <a:r>
              <a:rPr lang="hu-HU" sz="2000" dirty="0" smtClean="0"/>
              <a:t> </a:t>
            </a:r>
            <a:r>
              <a:rPr lang="hu-HU" sz="2000" dirty="0" err="1" smtClean="0"/>
              <a:t>as</a:t>
            </a:r>
            <a:r>
              <a:rPr lang="hu-HU" sz="2000" dirty="0" smtClean="0"/>
              <a:t>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 err="1" smtClean="0"/>
              <a:t>steam</a:t>
            </a:r>
            <a:r>
              <a:rPr lang="hu-HU" sz="2000" dirty="0" smtClean="0"/>
              <a:t> </a:t>
            </a:r>
            <a:r>
              <a:rPr lang="hu-HU" sz="2000" dirty="0" err="1" smtClean="0"/>
              <a:t>engines</a:t>
            </a:r>
            <a:endParaRPr lang="en-US" sz="20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2000" dirty="0" err="1" smtClean="0"/>
              <a:t>Increased</a:t>
            </a:r>
            <a:r>
              <a:rPr lang="hu-HU" sz="2000" dirty="0" smtClean="0"/>
              <a:t> </a:t>
            </a:r>
            <a:r>
              <a:rPr lang="hu-HU" sz="2000" dirty="0" err="1" smtClean="0"/>
              <a:t>losses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47638" y="1792816"/>
            <a:ext cx="2592324" cy="469901"/>
          </a:xfrm>
        </p:spPr>
        <p:txBody>
          <a:bodyPr/>
          <a:lstStyle/>
          <a:p>
            <a:pPr algn="ctr"/>
            <a:r>
              <a:rPr lang="hu-HU" sz="2200" u="sng" dirty="0" err="1" smtClean="0"/>
              <a:t>Multyply</a:t>
            </a:r>
            <a:r>
              <a:rPr lang="hu-HU" sz="2200" u="sng" dirty="0" smtClean="0"/>
              <a:t> </a:t>
            </a:r>
            <a:r>
              <a:rPr lang="hu-HU" sz="2200" u="sng" dirty="0" err="1" smtClean="0"/>
              <a:t>expansion</a:t>
            </a:r>
            <a:endParaRPr lang="en-US" sz="2200" u="sng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6550122" y="2767331"/>
            <a:ext cx="2436715" cy="1793823"/>
          </a:xfrm>
        </p:spPr>
        <p:txBody>
          <a:bodyPr>
            <a:no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hu-HU" sz="2000" dirty="0" err="1" smtClean="0"/>
              <a:t>Not</a:t>
            </a:r>
            <a:r>
              <a:rPr lang="hu-HU" sz="2000" dirty="0" smtClean="0"/>
              <a:t> </a:t>
            </a:r>
            <a:r>
              <a:rPr lang="hu-HU" sz="2000" dirty="0" err="1" smtClean="0"/>
              <a:t>in</a:t>
            </a:r>
            <a:r>
              <a:rPr lang="hu-HU" sz="2000" dirty="0" smtClean="0"/>
              <a:t> </a:t>
            </a:r>
            <a:r>
              <a:rPr lang="hu-HU" sz="2000" dirty="0" err="1" smtClean="0"/>
              <a:t>use</a:t>
            </a:r>
            <a:r>
              <a:rPr lang="hu-HU" sz="2000" dirty="0" smtClean="0"/>
              <a:t> </a:t>
            </a:r>
            <a:r>
              <a:rPr lang="hu-HU" sz="2000" dirty="0" err="1" smtClean="0"/>
              <a:t>by</a:t>
            </a:r>
            <a:r>
              <a:rPr lang="hu-HU" sz="2000" dirty="0" smtClean="0"/>
              <a:t> OE </a:t>
            </a:r>
            <a:r>
              <a:rPr lang="hu-HU" sz="2000" dirty="0" err="1" smtClean="0"/>
              <a:t>pneumobil</a:t>
            </a:r>
            <a:r>
              <a:rPr lang="hu-HU" sz="2000" dirty="0" smtClean="0"/>
              <a:t> </a:t>
            </a:r>
            <a:r>
              <a:rPr lang="hu-HU" sz="2000" dirty="0" err="1" smtClean="0"/>
              <a:t>teams</a:t>
            </a:r>
            <a:endParaRPr lang="en-US" sz="20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2000" dirty="0" err="1" smtClean="0"/>
              <a:t>Multiply</a:t>
            </a:r>
            <a:r>
              <a:rPr lang="hu-HU" sz="2000" dirty="0" smtClean="0"/>
              <a:t> </a:t>
            </a:r>
            <a:r>
              <a:rPr lang="hu-HU" sz="2000" dirty="0" err="1" smtClean="0"/>
              <a:t>pressurising</a:t>
            </a:r>
            <a:r>
              <a:rPr lang="hu-HU" sz="2000" dirty="0" smtClean="0"/>
              <a:t>, and </a:t>
            </a:r>
            <a:r>
              <a:rPr lang="hu-HU" sz="2000" dirty="0" err="1" smtClean="0"/>
              <a:t>expanding</a:t>
            </a:r>
            <a:endParaRPr lang="en-US" sz="20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2000" dirty="0" smtClean="0"/>
              <a:t>No </a:t>
            </a:r>
            <a:r>
              <a:rPr lang="hu-HU" sz="2000" dirty="0" err="1" smtClean="0"/>
              <a:t>piston</a:t>
            </a:r>
            <a:r>
              <a:rPr lang="hu-HU" sz="2000" dirty="0" smtClean="0"/>
              <a:t> </a:t>
            </a:r>
            <a:r>
              <a:rPr lang="hu-HU" sz="2000" dirty="0" err="1" smtClean="0"/>
              <a:t>stalls</a:t>
            </a:r>
            <a:endParaRPr lang="en-US" sz="2000" dirty="0" smtClean="0"/>
          </a:p>
          <a:p>
            <a:pPr marL="214313" indent="-214313">
              <a:buFont typeface="Arial" charset="0"/>
              <a:buChar char="•"/>
            </a:pPr>
            <a:r>
              <a:rPr lang="en-US" sz="2000" dirty="0" smtClean="0"/>
              <a:t>S</a:t>
            </a:r>
            <a:r>
              <a:rPr lang="hu-HU" sz="2000" dirty="0" err="1" smtClean="0"/>
              <a:t>pecial</a:t>
            </a:r>
            <a:r>
              <a:rPr lang="hu-HU" sz="2000" dirty="0" smtClean="0"/>
              <a:t> </a:t>
            </a:r>
            <a:r>
              <a:rPr lang="hu-HU" sz="2000" dirty="0" err="1" smtClean="0"/>
              <a:t>hassing</a:t>
            </a:r>
            <a:r>
              <a:rPr lang="hu-HU" sz="2000" dirty="0" smtClean="0"/>
              <a:t> </a:t>
            </a:r>
            <a:r>
              <a:rPr lang="hu-HU" sz="2000" dirty="0" err="1" smtClean="0"/>
              <a:t>sound</a:t>
            </a:r>
            <a:endParaRPr lang="en-US" sz="2000" dirty="0" smtClean="0"/>
          </a:p>
          <a:p>
            <a:pPr marL="214313" indent="-214313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8" name="Picture 17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714915" y="1179842"/>
            <a:ext cx="6377940" cy="1293028"/>
          </a:xfrm>
        </p:spPr>
        <p:txBody>
          <a:bodyPr/>
          <a:lstStyle/>
          <a:p>
            <a:pPr algn="ctr"/>
            <a:r>
              <a:rPr lang="hu-HU" dirty="0" err="1" smtClean="0"/>
              <a:t>Constructions</a:t>
            </a:r>
            <a:endParaRPr lang="en-US" dirty="0"/>
          </a:p>
        </p:txBody>
      </p:sp>
      <p:pic>
        <p:nvPicPr>
          <p:cNvPr id="4" name="Kép 12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7" r="5311"/>
          <a:stretch/>
        </p:blipFill>
        <p:spPr bwMode="auto">
          <a:xfrm>
            <a:off x="138049" y="2574171"/>
            <a:ext cx="4672012" cy="417197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4927257" y="3617916"/>
            <a:ext cx="4077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2400" dirty="0" err="1" smtClean="0"/>
              <a:t>Gokart</a:t>
            </a:r>
            <a:r>
              <a:rPr lang="en-US" sz="2400" dirty="0" smtClean="0"/>
              <a:t>/</a:t>
            </a:r>
            <a:r>
              <a:rPr lang="hu-HU" sz="2400" dirty="0" smtClean="0"/>
              <a:t>Q</a:t>
            </a:r>
            <a:r>
              <a:rPr lang="en-US" sz="2400" dirty="0" err="1" smtClean="0"/>
              <a:t>uad</a:t>
            </a:r>
            <a:r>
              <a:rPr lang="en-US" sz="2400" dirty="0" smtClean="0"/>
              <a:t> </a:t>
            </a:r>
            <a:r>
              <a:rPr lang="hu-HU" sz="2400" dirty="0" err="1" smtClean="0"/>
              <a:t>type</a:t>
            </a:r>
            <a:endParaRPr lang="en-US" sz="2400" dirty="0"/>
          </a:p>
          <a:p>
            <a:pPr marL="214313" indent="-214313">
              <a:buFont typeface="Arial" charset="0"/>
              <a:buChar char="•"/>
            </a:pPr>
            <a:r>
              <a:rPr lang="hu-HU" sz="2400" dirty="0" smtClean="0"/>
              <a:t>Main </a:t>
            </a:r>
            <a:r>
              <a:rPr lang="hu-HU" sz="2400" dirty="0" err="1" smtClean="0"/>
              <a:t>advantage</a:t>
            </a:r>
            <a:r>
              <a:rPr lang="hu-HU" sz="2400" dirty="0" smtClean="0"/>
              <a:t> of g</a:t>
            </a:r>
            <a:r>
              <a:rPr lang="en-US" sz="2400" dirty="0" err="1" smtClean="0"/>
              <a:t>okart</a:t>
            </a:r>
            <a:r>
              <a:rPr lang="en-US" sz="2400" dirty="0" smtClean="0"/>
              <a:t> </a:t>
            </a:r>
            <a:r>
              <a:rPr lang="hu-HU" sz="2400" dirty="0" err="1" smtClean="0"/>
              <a:t>type</a:t>
            </a:r>
            <a:r>
              <a:rPr lang="hu-HU" sz="2400" dirty="0" smtClean="0"/>
              <a:t> is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higher</a:t>
            </a:r>
            <a:r>
              <a:rPr lang="hu-HU" sz="2400" dirty="0" smtClean="0"/>
              <a:t> </a:t>
            </a:r>
            <a:r>
              <a:rPr lang="hu-HU" sz="2400" dirty="0" err="1" smtClean="0"/>
              <a:t>safety</a:t>
            </a:r>
            <a:endParaRPr lang="en-US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t="31934" r="14562" b="3403"/>
          <a:stretch/>
        </p:blipFill>
        <p:spPr>
          <a:xfrm>
            <a:off x="4995412" y="704010"/>
            <a:ext cx="3843338" cy="247433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inal_col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6" name="Picture 15" descr="eu_flag_co_funded_pos_[rgb]_right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3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42020" y="607146"/>
            <a:ext cx="637794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Belle</a:t>
            </a:r>
            <a:r>
              <a:rPr lang="hu-HU" dirty="0" smtClean="0"/>
              <a:t>-</a:t>
            </a:r>
            <a:r>
              <a:rPr lang="en-US" dirty="0" smtClean="0"/>
              <a:t>Air B</a:t>
            </a:r>
            <a:r>
              <a:rPr lang="hu-HU" dirty="0" err="1" smtClean="0"/>
              <a:t>rúsz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Eger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20" y="1803309"/>
            <a:ext cx="6636695" cy="444274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final_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4" name="Picture 13" descr="eu_flag_co_funded_pos_[rgb]_right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698" y="103936"/>
            <a:ext cx="565848" cy="600074"/>
          </a:xfrm>
          <a:prstGeom prst="rect">
            <a:avLst/>
          </a:prstGeom>
        </p:spPr>
      </p:pic>
      <p:pic>
        <p:nvPicPr>
          <p:cNvPr id="8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05" y="103935"/>
            <a:ext cx="1095993" cy="600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88"/>
            <a:ext cx="1690255" cy="818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0" y="3200400"/>
            <a:ext cx="4745501" cy="3559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78" y="1038414"/>
            <a:ext cx="4501661" cy="3376246"/>
          </a:xfrm>
          <a:prstGeom prst="rect">
            <a:avLst/>
          </a:prstGeom>
        </p:spPr>
      </p:pic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1690255" y="74014"/>
            <a:ext cx="6377940" cy="129302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Brainstorming</a:t>
            </a:r>
            <a:br>
              <a:rPr lang="en-US" dirty="0" smtClean="0"/>
            </a:br>
            <a:r>
              <a:rPr lang="en-US" dirty="0" smtClean="0"/>
              <a:t> 2009-2010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48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2362200" y="457200"/>
            <a:ext cx="6377940" cy="1293028"/>
          </a:xfrm>
        </p:spPr>
        <p:txBody>
          <a:bodyPr/>
          <a:lstStyle/>
          <a:p>
            <a:pPr algn="l"/>
            <a:r>
              <a:rPr lang="en-US" dirty="0" smtClean="0"/>
              <a:t>Airbag car</a:t>
            </a:r>
            <a:r>
              <a:rPr lang="en-US" dirty="0"/>
              <a:t> </a:t>
            </a:r>
            <a:r>
              <a:rPr lang="en-US" dirty="0" smtClean="0"/>
              <a:t>2008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05" y="1446444"/>
            <a:ext cx="6489896" cy="486742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3" name="Picture 12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4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67" y="1600200"/>
            <a:ext cx="6765266" cy="4525963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8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981" y="752476"/>
            <a:ext cx="6457949" cy="1295400"/>
          </a:xfrm>
        </p:spPr>
        <p:txBody>
          <a:bodyPr>
            <a:normAutofit/>
          </a:bodyPr>
          <a:lstStyle/>
          <a:p>
            <a:r>
              <a:rPr lang="hu-HU" sz="2800" b="1" u="sng" dirty="0"/>
              <a:t>Shell </a:t>
            </a:r>
            <a:r>
              <a:rPr lang="hu-HU" sz="2800" b="1" u="sng" dirty="0" err="1"/>
              <a:t>Eco-marathon</a:t>
            </a:r>
            <a:r>
              <a:rPr lang="hu-HU" sz="2800" b="1" u="sng" dirty="0"/>
              <a:t/>
            </a:r>
            <a:br>
              <a:rPr lang="hu-HU" sz="2800" b="1" u="sng" dirty="0"/>
            </a:br>
            <a:endParaRPr lang="hu-HU" sz="24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final_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22" name="Picture 21" descr="eu_flag_co_funded_pos_[rgb]_right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698552"/>
              </p:ext>
            </p:extLst>
          </p:nvPr>
        </p:nvGraphicFramePr>
        <p:xfrm>
          <a:off x="2660047" y="4775200"/>
          <a:ext cx="6348412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Image" r:id="rId6" imgW="6348960" imgH="2082240" progId="Photoshop.Image.13">
                  <p:embed/>
                </p:oleObj>
              </mc:Choice>
              <mc:Fallback>
                <p:oleObj name="Image" r:id="rId6" imgW="6348960" imgH="2082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0047" y="4775200"/>
                        <a:ext cx="6348412" cy="208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445975"/>
              </p:ext>
            </p:extLst>
          </p:nvPr>
        </p:nvGraphicFramePr>
        <p:xfrm>
          <a:off x="152400" y="1556906"/>
          <a:ext cx="6477000" cy="357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Image" r:id="rId8" imgW="6082200" imgH="3352320" progId="Photoshop.Image.13">
                  <p:embed/>
                </p:oleObj>
              </mc:Choice>
              <mc:Fallback>
                <p:oleObj name="Image" r:id="rId8" imgW="6082200" imgH="3352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2400" y="1556906"/>
                        <a:ext cx="6477000" cy="3570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826149" y="1774825"/>
            <a:ext cx="21823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OECO Team </a:t>
            </a:r>
            <a:endParaRPr lang="hu-HU" sz="2000" dirty="0" smtClean="0"/>
          </a:p>
          <a:p>
            <a:r>
              <a:rPr lang="hu-HU" dirty="0" smtClean="0"/>
              <a:t>Kerekes </a:t>
            </a:r>
            <a:r>
              <a:rPr lang="hu-HU" dirty="0"/>
              <a:t>Attila + </a:t>
            </a:r>
            <a:endParaRPr lang="hu-HU" dirty="0" smtClean="0"/>
          </a:p>
          <a:p>
            <a:r>
              <a:rPr lang="hu-HU" dirty="0" smtClean="0"/>
              <a:t>Nyári </a:t>
            </a:r>
            <a:r>
              <a:rPr lang="hu-HU" dirty="0"/>
              <a:t>Péter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67" y="1600200"/>
            <a:ext cx="6765266" cy="4525963"/>
          </a:xfrm>
        </p:spPr>
      </p:pic>
    </p:spTree>
    <p:extLst>
      <p:ext uri="{BB962C8B-B14F-4D97-AF65-F5344CB8AC3E}">
        <p14:creationId xmlns:p14="http://schemas.microsoft.com/office/powerpoint/2010/main" val="236131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67" y="1600200"/>
            <a:ext cx="6765266" cy="4525963"/>
          </a:xfrm>
        </p:spPr>
      </p:pic>
    </p:spTree>
    <p:extLst>
      <p:ext uri="{BB962C8B-B14F-4D97-AF65-F5344CB8AC3E}">
        <p14:creationId xmlns:p14="http://schemas.microsoft.com/office/powerpoint/2010/main" val="184393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67" y="1600200"/>
            <a:ext cx="6765266" cy="4525963"/>
          </a:xfrm>
        </p:spPr>
      </p:pic>
    </p:spTree>
    <p:extLst>
      <p:ext uri="{BB962C8B-B14F-4D97-AF65-F5344CB8AC3E}">
        <p14:creationId xmlns:p14="http://schemas.microsoft.com/office/powerpoint/2010/main" val="218527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67" y="1600200"/>
            <a:ext cx="6765266" cy="4525963"/>
          </a:xfrm>
        </p:spPr>
      </p:pic>
    </p:spTree>
    <p:extLst>
      <p:ext uri="{BB962C8B-B14F-4D97-AF65-F5344CB8AC3E}">
        <p14:creationId xmlns:p14="http://schemas.microsoft.com/office/powerpoint/2010/main" val="159250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14257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65430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310930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981" y="752476"/>
            <a:ext cx="6457949" cy="1295400"/>
          </a:xfrm>
        </p:spPr>
        <p:txBody>
          <a:bodyPr>
            <a:normAutofit/>
          </a:bodyPr>
          <a:lstStyle/>
          <a:p>
            <a:r>
              <a:rPr lang="hu-HU" sz="2800" b="1" u="sng" dirty="0"/>
              <a:t>Shell </a:t>
            </a:r>
            <a:r>
              <a:rPr lang="hu-HU" sz="2800" b="1" u="sng" dirty="0" err="1"/>
              <a:t>Eco-marathon</a:t>
            </a:r>
            <a:r>
              <a:rPr lang="hu-HU" sz="2800" b="1" u="sng" dirty="0"/>
              <a:t/>
            </a:r>
            <a:br>
              <a:rPr lang="hu-HU" sz="2800" b="1" u="sng" dirty="0"/>
            </a:br>
            <a:endParaRPr lang="hu-HU" sz="24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22" name="Picture 2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0" name="Tartalom helye 2"/>
          <p:cNvSpPr txBox="1">
            <a:spLocks/>
          </p:cNvSpPr>
          <p:nvPr/>
        </p:nvSpPr>
        <p:spPr>
          <a:xfrm>
            <a:off x="457200" y="1752600"/>
            <a:ext cx="8458200" cy="41954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 longest distance taken by 1lE95 equivalent fuel. </a:t>
            </a:r>
          </a:p>
          <a:p>
            <a:r>
              <a:rPr lang="en-US" sz="2400" dirty="0" smtClean="0"/>
              <a:t>Average 220 teams / </a:t>
            </a:r>
            <a:r>
              <a:rPr lang="en-US" sz="2400" dirty="0" err="1" smtClean="0"/>
              <a:t>Eur</a:t>
            </a:r>
            <a:r>
              <a:rPr lang="hu-HU" sz="2400" dirty="0" smtClean="0"/>
              <a:t>o</a:t>
            </a:r>
            <a:r>
              <a:rPr lang="en-US" sz="2400" dirty="0" smtClean="0"/>
              <a:t>p</a:t>
            </a:r>
            <a:r>
              <a:rPr lang="hu-HU" sz="2400" dirty="0" smtClean="0"/>
              <a:t>e</a:t>
            </a:r>
            <a:endParaRPr lang="en-US" sz="2400" dirty="0" smtClean="0"/>
          </a:p>
          <a:p>
            <a:r>
              <a:rPr lang="en-US" sz="2400" dirty="0" smtClean="0"/>
              <a:t>international, student competition</a:t>
            </a:r>
          </a:p>
          <a:p>
            <a:r>
              <a:rPr lang="en-US" sz="2400" dirty="0" smtClean="0"/>
              <a:t>University of </a:t>
            </a:r>
            <a:r>
              <a:rPr lang="en-US" sz="2400" dirty="0" err="1" smtClean="0"/>
              <a:t>Obuda</a:t>
            </a:r>
            <a:r>
              <a:rPr lang="en-US" sz="2400" dirty="0" smtClean="0"/>
              <a:t> team OECO is taking part since 10 years</a:t>
            </a:r>
          </a:p>
          <a:p>
            <a:endParaRPr lang="en-US" sz="2400" dirty="0" smtClean="0"/>
          </a:p>
          <a:p>
            <a:r>
              <a:rPr lang="en-US" sz="2400" b="1" u="sng" dirty="0" smtClean="0"/>
              <a:t>Recent results</a:t>
            </a:r>
          </a:p>
          <a:p>
            <a:r>
              <a:rPr lang="hu-HU" sz="2000" dirty="0" smtClean="0"/>
              <a:t>	</a:t>
            </a:r>
            <a:r>
              <a:rPr lang="en-US" sz="2000" dirty="0" smtClean="0"/>
              <a:t>2015: 565,3 </a:t>
            </a:r>
            <a:r>
              <a:rPr lang="en-US" sz="2000" i="1" dirty="0" smtClean="0"/>
              <a:t>km/l</a:t>
            </a:r>
            <a:r>
              <a:rPr lang="en-US" sz="2000" dirty="0" smtClean="0"/>
              <a:t> 	(absolute 14</a:t>
            </a:r>
            <a:r>
              <a:rPr lang="en-US" sz="2000" baseline="30000" dirty="0" smtClean="0"/>
              <a:t>th</a:t>
            </a:r>
            <a:r>
              <a:rPr lang="hu-HU" sz="2000" baseline="30000" dirty="0" smtClean="0"/>
              <a:t> </a:t>
            </a:r>
            <a:r>
              <a:rPr lang="hu-HU" sz="2000" dirty="0" err="1" smtClean="0"/>
              <a:t>place</a:t>
            </a:r>
            <a:r>
              <a:rPr lang="hu-HU" sz="2000" dirty="0" smtClean="0"/>
              <a:t>,</a:t>
            </a:r>
            <a:r>
              <a:rPr lang="en-US" sz="2000" dirty="0" smtClean="0"/>
              <a:t> in own category 3</a:t>
            </a:r>
            <a:r>
              <a:rPr lang="en-US" sz="2000" baseline="30000" dirty="0" smtClean="0"/>
              <a:t>rd </a:t>
            </a:r>
            <a:r>
              <a:rPr lang="en-US" sz="2000" dirty="0" smtClean="0"/>
              <a:t>) </a:t>
            </a:r>
          </a:p>
          <a:p>
            <a:r>
              <a:rPr lang="en-US" sz="2000" dirty="0" smtClean="0"/>
              <a:t>       </a:t>
            </a:r>
            <a:r>
              <a:rPr lang="hu-HU" sz="2000" dirty="0" smtClean="0"/>
              <a:t>	</a:t>
            </a:r>
            <a:r>
              <a:rPr lang="en-US" sz="2000" dirty="0" smtClean="0"/>
              <a:t>2014: </a:t>
            </a:r>
            <a:r>
              <a:rPr lang="en-US" sz="2000" i="1" dirty="0" smtClean="0"/>
              <a:t>434 km/l</a:t>
            </a:r>
            <a:r>
              <a:rPr lang="en-US" sz="2000" dirty="0" smtClean="0"/>
              <a:t> 	(absolute 23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th</a:t>
            </a:r>
            <a:r>
              <a:rPr lang="hu-HU" sz="2000" baseline="30000" dirty="0" smtClean="0"/>
              <a:t> </a:t>
            </a:r>
            <a:r>
              <a:rPr lang="hu-HU" sz="2000" dirty="0" err="1"/>
              <a:t>place</a:t>
            </a:r>
            <a:r>
              <a:rPr lang="en-US" sz="2000" dirty="0" smtClean="0"/>
              <a:t>, in own category 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)       </a:t>
            </a:r>
          </a:p>
          <a:p>
            <a:r>
              <a:rPr lang="en-US" sz="2000" dirty="0" smtClean="0"/>
              <a:t>       </a:t>
            </a:r>
            <a:r>
              <a:rPr lang="hu-HU" sz="2000" dirty="0" smtClean="0"/>
              <a:t>	</a:t>
            </a:r>
            <a:r>
              <a:rPr lang="en-US" sz="2000" dirty="0" smtClean="0"/>
              <a:t>2013: </a:t>
            </a:r>
            <a:r>
              <a:rPr lang="en-US" sz="2000" i="1" dirty="0" smtClean="0"/>
              <a:t>565,5 km/l</a:t>
            </a:r>
            <a:r>
              <a:rPr lang="en-US" sz="2000" dirty="0" smtClean="0"/>
              <a:t> 	(absolute 19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th</a:t>
            </a:r>
            <a:r>
              <a:rPr lang="hu-HU" sz="2000" baseline="30000" dirty="0" smtClean="0"/>
              <a:t> </a:t>
            </a:r>
            <a:r>
              <a:rPr lang="hu-HU" sz="2000" dirty="0" err="1"/>
              <a:t>place</a:t>
            </a:r>
            <a:r>
              <a:rPr lang="en-US" sz="2000" dirty="0" smtClean="0"/>
              <a:t>, in own category 7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)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883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22" name="Picture 2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Cím 1"/>
          <p:cNvSpPr txBox="1">
            <a:spLocks/>
          </p:cNvSpPr>
          <p:nvPr/>
        </p:nvSpPr>
        <p:spPr>
          <a:xfrm>
            <a:off x="246587" y="809193"/>
            <a:ext cx="4779300" cy="1491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/>
              <a:t>OE </a:t>
            </a:r>
            <a:r>
              <a:rPr lang="hu-HU" b="1" dirty="0" err="1" smtClean="0"/>
              <a:t>Safety</a:t>
            </a:r>
            <a:r>
              <a:rPr lang="hu-HU" b="1" dirty="0" smtClean="0"/>
              <a:t> Kart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(Bosch Gokart) </a:t>
            </a:r>
            <a:endParaRPr lang="hu-HU" dirty="0"/>
          </a:p>
        </p:txBody>
      </p:sp>
      <p:pic>
        <p:nvPicPr>
          <p:cNvPr id="9" name="Tartalom helye 3" descr="C:\Users\nyari_000\Desktop\Munka\Kermi felújítás\gokart.jp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6446" r="19514"/>
          <a:stretch/>
        </p:blipFill>
        <p:spPr bwMode="auto">
          <a:xfrm>
            <a:off x="386366" y="2314436"/>
            <a:ext cx="4642834" cy="435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40845"/>
            <a:ext cx="3293557" cy="4411014"/>
          </a:xfrm>
          <a:prstGeom prst="rect">
            <a:avLst/>
          </a:prstGeom>
        </p:spPr>
      </p:pic>
      <p:sp>
        <p:nvSpPr>
          <p:cNvPr id="12" name="Szövegdoboz 4"/>
          <p:cNvSpPr txBox="1"/>
          <p:nvPr/>
        </p:nvSpPr>
        <p:spPr>
          <a:xfrm>
            <a:off x="5334000" y="839875"/>
            <a:ext cx="34000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200" b="1" dirty="0" smtClean="0"/>
              <a:t>Bosch </a:t>
            </a:r>
            <a:r>
              <a:rPr lang="hu-HU" sz="4200" b="1" dirty="0" err="1" smtClean="0"/>
              <a:t>Electromobil</a:t>
            </a:r>
            <a:endParaRPr lang="hu-HU" sz="4200" b="1" dirty="0"/>
          </a:p>
        </p:txBody>
      </p:sp>
    </p:spTree>
    <p:extLst>
      <p:ext uri="{BB962C8B-B14F-4D97-AF65-F5344CB8AC3E}">
        <p14:creationId xmlns:p14="http://schemas.microsoft.com/office/powerpoint/2010/main" val="36489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525" y="885826"/>
            <a:ext cx="6457949" cy="1295400"/>
          </a:xfrm>
        </p:spPr>
        <p:txBody>
          <a:bodyPr>
            <a:noAutofit/>
          </a:bodyPr>
          <a:lstStyle/>
          <a:p>
            <a:r>
              <a:rPr lang="hu-HU" sz="3200" b="1" dirty="0"/>
              <a:t>OE </a:t>
            </a:r>
            <a:r>
              <a:rPr lang="hu-HU" sz="3200" b="1" dirty="0" err="1"/>
              <a:t>Safety</a:t>
            </a:r>
            <a:r>
              <a:rPr lang="hu-HU" sz="3200" b="1" dirty="0"/>
              <a:t> Kart</a:t>
            </a: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/>
              <a:t>(Bosch Gokart)</a:t>
            </a:r>
            <a:r>
              <a:rPr lang="hu-HU" sz="3200" b="1" u="sng" dirty="0"/>
              <a:t/>
            </a:r>
            <a:br>
              <a:rPr lang="hu-HU" sz="3200" b="1" u="sng" dirty="0"/>
            </a:br>
            <a:endParaRPr lang="hu-HU" sz="28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22" name="Picture 2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Tartalom helye 2"/>
          <p:cNvSpPr txBox="1">
            <a:spLocks/>
          </p:cNvSpPr>
          <p:nvPr/>
        </p:nvSpPr>
        <p:spPr>
          <a:xfrm>
            <a:off x="457201" y="2819400"/>
            <a:ext cx="7772400" cy="30524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 smtClean="0"/>
              <a:t>A </a:t>
            </a:r>
            <a:r>
              <a:rPr lang="hu-HU" sz="2400" dirty="0" err="1" smtClean="0"/>
              <a:t>three-year</a:t>
            </a:r>
            <a:r>
              <a:rPr lang="hu-HU" sz="2400" dirty="0" smtClean="0"/>
              <a:t> project ended </a:t>
            </a:r>
            <a:r>
              <a:rPr lang="hu-HU" sz="2400" dirty="0" err="1" smtClean="0"/>
              <a:t>in</a:t>
            </a:r>
            <a:r>
              <a:rPr lang="hu-HU" sz="2400" dirty="0" smtClean="0"/>
              <a:t> </a:t>
            </a:r>
            <a:r>
              <a:rPr lang="hu-HU" sz="2400" dirty="0" smtClean="0"/>
              <a:t>2016.</a:t>
            </a:r>
            <a:endParaRPr lang="hu-HU" sz="2400" dirty="0" smtClean="0"/>
          </a:p>
          <a:p>
            <a:endParaRPr lang="hu-HU" sz="2400" dirty="0" smtClean="0"/>
          </a:p>
          <a:p>
            <a:r>
              <a:rPr lang="hu-HU" sz="2400" dirty="0" err="1" smtClean="0"/>
              <a:t>Results</a:t>
            </a:r>
            <a:endParaRPr lang="hu-HU" sz="2400" dirty="0" smtClean="0"/>
          </a:p>
          <a:p>
            <a:pPr marL="914400" lvl="2"/>
            <a:r>
              <a:rPr lang="hu-HU" sz="2400" b="0" dirty="0" smtClean="0"/>
              <a:t>2014: The </a:t>
            </a:r>
            <a:r>
              <a:rPr lang="hu-HU" sz="2400" b="0" dirty="0" err="1" smtClean="0"/>
              <a:t>best</a:t>
            </a:r>
            <a:r>
              <a:rPr lang="hu-HU" sz="2400" b="0" dirty="0" smtClean="0"/>
              <a:t> </a:t>
            </a:r>
            <a:r>
              <a:rPr lang="hu-HU" sz="2400" b="0" dirty="0" err="1" smtClean="0"/>
              <a:t>tecnical</a:t>
            </a:r>
            <a:r>
              <a:rPr lang="hu-HU" sz="2400" b="0" dirty="0" smtClean="0"/>
              <a:t> </a:t>
            </a:r>
            <a:r>
              <a:rPr lang="hu-HU" sz="2400" b="0" dirty="0" err="1" smtClean="0"/>
              <a:t>solution</a:t>
            </a:r>
            <a:r>
              <a:rPr lang="hu-HU" sz="2400" b="0" dirty="0" smtClean="0"/>
              <a:t>: 2</a:t>
            </a:r>
            <a:r>
              <a:rPr lang="hu-HU" sz="2400" b="0" baseline="30000" dirty="0" smtClean="0"/>
              <a:t>nd</a:t>
            </a:r>
            <a:r>
              <a:rPr lang="hu-HU" sz="2400" b="0" dirty="0" smtClean="0"/>
              <a:t> </a:t>
            </a:r>
            <a:r>
              <a:rPr lang="hu-HU" sz="2400" b="0" dirty="0" err="1" smtClean="0"/>
              <a:t>place</a:t>
            </a:r>
            <a:endParaRPr lang="hu-HU" sz="2400" b="0" dirty="0" smtClean="0"/>
          </a:p>
          <a:p>
            <a:r>
              <a:rPr lang="hu-HU" sz="2400" dirty="0" smtClean="0"/>
              <a:t>	2016: </a:t>
            </a:r>
            <a:r>
              <a:rPr lang="hu-HU" sz="2400" dirty="0" err="1" smtClean="0"/>
              <a:t>Efficient</a:t>
            </a:r>
            <a:r>
              <a:rPr lang="hu-HU" sz="2400" dirty="0" smtClean="0"/>
              <a:t> go-kart </a:t>
            </a:r>
            <a:r>
              <a:rPr lang="hu-HU" sz="2400" dirty="0" err="1" smtClean="0"/>
              <a:t>category</a:t>
            </a:r>
            <a:r>
              <a:rPr lang="hu-HU" sz="2400" dirty="0" smtClean="0"/>
              <a:t>: 1</a:t>
            </a:r>
            <a:r>
              <a:rPr lang="hu-HU" sz="2400" baseline="30000" dirty="0" smtClean="0"/>
              <a:t>st</a:t>
            </a:r>
            <a:r>
              <a:rPr lang="hu-HU" sz="2400" dirty="0" smtClean="0"/>
              <a:t> </a:t>
            </a:r>
            <a:r>
              <a:rPr lang="hu-HU" sz="2400" dirty="0" err="1" smtClean="0"/>
              <a:t>place</a:t>
            </a:r>
            <a:endParaRPr lang="hu-HU" sz="2400" dirty="0" smtClean="0"/>
          </a:p>
          <a:p>
            <a:r>
              <a:rPr lang="hu-HU" sz="2400" dirty="0" smtClean="0"/>
              <a:t>		</a:t>
            </a:r>
            <a:r>
              <a:rPr lang="hu-HU" sz="2400" dirty="0" err="1" smtClean="0"/>
              <a:t>In</a:t>
            </a:r>
            <a:r>
              <a:rPr lang="hu-HU" sz="2400" dirty="0" smtClean="0"/>
              <a:t> </a:t>
            </a:r>
            <a:r>
              <a:rPr lang="hu-HU" sz="2400" dirty="0" err="1" smtClean="0"/>
              <a:t>total</a:t>
            </a:r>
            <a:r>
              <a:rPr lang="hu-HU" sz="2400" dirty="0" smtClean="0"/>
              <a:t>: 3</a:t>
            </a:r>
            <a:r>
              <a:rPr lang="hu-HU" sz="2400" baseline="30000" dirty="0" smtClean="0"/>
              <a:t>rd</a:t>
            </a:r>
            <a:r>
              <a:rPr lang="hu-HU" sz="2400" dirty="0" smtClean="0"/>
              <a:t> </a:t>
            </a:r>
            <a:r>
              <a:rPr lang="hu-HU" sz="2400" dirty="0" err="1" smtClean="0"/>
              <a:t>place</a:t>
            </a:r>
            <a:endParaRPr lang="hu-HU" sz="2400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0489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525" y="885826"/>
            <a:ext cx="6457949" cy="1295400"/>
          </a:xfrm>
        </p:spPr>
        <p:txBody>
          <a:bodyPr>
            <a:noAutofit/>
          </a:bodyPr>
          <a:lstStyle/>
          <a:p>
            <a:r>
              <a:rPr lang="hu-HU" sz="3200" b="1" dirty="0" smtClean="0"/>
              <a:t>Pneumobil </a:t>
            </a:r>
            <a:r>
              <a:rPr lang="hu-HU" sz="3200" b="1" dirty="0" err="1" smtClean="0"/>
              <a:t>projects</a:t>
            </a: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 smtClean="0"/>
              <a:t>(Aventics)</a:t>
            </a:r>
            <a:r>
              <a:rPr lang="hu-HU" sz="3200" b="1" u="sng" dirty="0"/>
              <a:t/>
            </a:r>
            <a:br>
              <a:rPr lang="hu-HU" sz="3200" b="1" u="sng" dirty="0"/>
            </a:br>
            <a:endParaRPr lang="hu-HU" sz="28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22" name="Picture 2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Tartalom helye 2"/>
          <p:cNvSpPr txBox="1">
            <a:spLocks/>
          </p:cNvSpPr>
          <p:nvPr/>
        </p:nvSpPr>
        <p:spPr>
          <a:xfrm>
            <a:off x="609600" y="2057400"/>
            <a:ext cx="7772400" cy="3886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 err="1" smtClean="0"/>
              <a:t>Pneumobil</a:t>
            </a:r>
            <a:r>
              <a:rPr lang="en-US" sz="2400" dirty="0" smtClean="0"/>
              <a:t> is a compressed gas powered vehicle. As fuel 10 liter of 200bar compressed nitrogen is used. </a:t>
            </a:r>
          </a:p>
          <a:p>
            <a:pPr algn="just"/>
            <a:r>
              <a:rPr lang="en-US" sz="2400" dirty="0" smtClean="0"/>
              <a:t>According to the technical specification linear pneumatic cylinders must be used to provide driving force.</a:t>
            </a:r>
          </a:p>
          <a:p>
            <a:pPr algn="just"/>
            <a:r>
              <a:rPr lang="en-US" sz="2400" dirty="0" smtClean="0"/>
              <a:t>First year of competition has been organized in 2008. University of </a:t>
            </a:r>
            <a:r>
              <a:rPr lang="en-US" sz="2400" dirty="0" err="1" smtClean="0"/>
              <a:t>Obuda</a:t>
            </a:r>
            <a:r>
              <a:rPr lang="en-US" sz="2400" dirty="0" smtClean="0"/>
              <a:t> is participating the race since the very beginning.  In the recent 3 years over 60 teams  from 7-8 countries are signing for the race, but less then 50 are making till the </a:t>
            </a:r>
            <a:r>
              <a:rPr lang="en-US" sz="2400" dirty="0" err="1" smtClean="0"/>
              <a:t>startline</a:t>
            </a:r>
            <a:r>
              <a:rPr lang="en-US" sz="2400" dirty="0" smtClean="0"/>
              <a:t>. The rest fall out during the license phase.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721" y="263237"/>
            <a:ext cx="6457949" cy="1295400"/>
          </a:xfrm>
        </p:spPr>
        <p:txBody>
          <a:bodyPr>
            <a:normAutofit/>
          </a:bodyPr>
          <a:lstStyle/>
          <a:p>
            <a:r>
              <a:rPr lang="hu-HU" sz="2700" dirty="0" err="1" smtClean="0"/>
              <a:t>Pneumatic</a:t>
            </a:r>
            <a:r>
              <a:rPr lang="hu-HU" sz="2700" dirty="0" smtClean="0"/>
              <a:t> </a:t>
            </a:r>
            <a:r>
              <a:rPr lang="hu-HU" sz="2700" dirty="0" err="1" smtClean="0"/>
              <a:t>engines</a:t>
            </a: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9703" y="2644313"/>
            <a:ext cx="2588687" cy="512074"/>
          </a:xfrm>
        </p:spPr>
        <p:txBody>
          <a:bodyPr/>
          <a:lstStyle/>
          <a:p>
            <a:pPr algn="ctr"/>
            <a:r>
              <a:rPr lang="hu-HU" sz="2200" u="sng" dirty="0" err="1" smtClean="0"/>
              <a:t>Camshaft</a:t>
            </a:r>
            <a:r>
              <a:rPr lang="en-US" sz="2200" u="sng" dirty="0" smtClean="0"/>
              <a:t> </a:t>
            </a:r>
            <a:r>
              <a:rPr lang="en-US" sz="2200" u="sng" dirty="0" err="1" smtClean="0"/>
              <a:t>mechanizm</a:t>
            </a:r>
            <a:r>
              <a:rPr lang="hu-HU" sz="2200" u="sng" dirty="0" smtClean="0"/>
              <a:t>s</a:t>
            </a:r>
            <a:endParaRPr lang="en-US" sz="2200" u="sng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" b="2770"/>
          <a:stretch>
            <a:fillRect/>
          </a:stretch>
        </p:blipFill>
        <p:spPr>
          <a:xfrm>
            <a:off x="3443555" y="1223666"/>
            <a:ext cx="2588687" cy="1143000"/>
          </a:xfrm>
          <a:effectLst>
            <a:outerShdw blurRad="50800" dist="50800" dir="5400000" algn="tl" rotWithShape="0">
              <a:srgbClr val="000000">
                <a:alpha val="43000"/>
              </a:srgbClr>
            </a:outerShdw>
            <a:softEdge rad="31750"/>
          </a:effectLst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3279702" y="3321421"/>
            <a:ext cx="2752540" cy="3393704"/>
          </a:xfrm>
        </p:spPr>
        <p:txBody>
          <a:bodyPr>
            <a:no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hu-HU" sz="1900" dirty="0" smtClean="0"/>
              <a:t>1</a:t>
            </a:r>
            <a:r>
              <a:rPr lang="en-US" sz="1900" dirty="0" smtClean="0"/>
              <a:t>- </a:t>
            </a:r>
            <a:r>
              <a:rPr lang="hu-HU" sz="1900" dirty="0"/>
              <a:t>2</a:t>
            </a:r>
            <a:r>
              <a:rPr lang="en-US" sz="1900" dirty="0" smtClean="0"/>
              <a:t>- </a:t>
            </a:r>
            <a:r>
              <a:rPr lang="hu-HU" sz="1900" dirty="0" smtClean="0"/>
              <a:t>3</a:t>
            </a:r>
            <a:r>
              <a:rPr lang="en-US" sz="1900" dirty="0" smtClean="0"/>
              <a:t> </a:t>
            </a:r>
            <a:r>
              <a:rPr lang="hu-HU" sz="1900" dirty="0" err="1" smtClean="0"/>
              <a:t>or</a:t>
            </a:r>
            <a:r>
              <a:rPr lang="hu-HU" sz="1900" dirty="0" smtClean="0"/>
              <a:t> ,</a:t>
            </a:r>
            <a:r>
              <a:rPr lang="en-US" sz="1900" dirty="0" smtClean="0"/>
              <a:t> </a:t>
            </a:r>
            <a:r>
              <a:rPr lang="hu-HU" sz="1900" dirty="0" smtClean="0"/>
              <a:t>‚</a:t>
            </a:r>
            <a:r>
              <a:rPr lang="en-US" sz="1900" dirty="0" smtClean="0"/>
              <a:t>n</a:t>
            </a:r>
            <a:r>
              <a:rPr lang="hu-HU" sz="1900" dirty="0" smtClean="0"/>
              <a:t>’</a:t>
            </a:r>
            <a:r>
              <a:rPr lang="en-US" sz="1900" dirty="0" smtClean="0"/>
              <a:t> </a:t>
            </a:r>
            <a:r>
              <a:rPr lang="hu-HU" sz="1900" dirty="0" err="1" smtClean="0"/>
              <a:t>pistons</a:t>
            </a:r>
            <a:endParaRPr lang="en-US" sz="19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1900" dirty="0" err="1" smtClean="0"/>
              <a:t>Advantages</a:t>
            </a:r>
            <a:r>
              <a:rPr lang="en-US" sz="1900" dirty="0" smtClean="0"/>
              <a:t>:</a:t>
            </a:r>
            <a:endParaRPr lang="en-US" sz="1900" dirty="0" smtClean="0"/>
          </a:p>
          <a:p>
            <a:pPr marL="214313" lvl="1" indent="-214313">
              <a:buFont typeface="Arial" charset="0"/>
              <a:buChar char="•"/>
            </a:pPr>
            <a:r>
              <a:rPr lang="hu-HU" sz="1900" dirty="0" err="1" smtClean="0"/>
              <a:t>Very</a:t>
            </a:r>
            <a:r>
              <a:rPr lang="hu-HU" sz="1900" dirty="0" smtClean="0"/>
              <a:t> </a:t>
            </a:r>
            <a:r>
              <a:rPr lang="hu-HU" sz="1900" dirty="0" err="1" smtClean="0"/>
              <a:t>simple</a:t>
            </a:r>
            <a:r>
              <a:rPr lang="hu-HU" sz="1900" dirty="0" smtClean="0"/>
              <a:t>  </a:t>
            </a:r>
            <a:r>
              <a:rPr lang="en-US" sz="1900" dirty="0" smtClean="0"/>
              <a:t>(1 </a:t>
            </a:r>
            <a:r>
              <a:rPr lang="hu-HU" sz="1900" dirty="0" err="1" smtClean="0"/>
              <a:t>pison</a:t>
            </a:r>
            <a:r>
              <a:rPr lang="en-US" sz="1900" dirty="0" smtClean="0"/>
              <a:t>)</a:t>
            </a:r>
            <a:endParaRPr lang="en-US" sz="1900" dirty="0" smtClean="0"/>
          </a:p>
          <a:p>
            <a:pPr marL="214313" lvl="1" indent="-214313">
              <a:buFont typeface="Arial" charset="0"/>
              <a:buChar char="•"/>
            </a:pPr>
            <a:r>
              <a:rPr lang="hu-HU" sz="1900" dirty="0" err="1" smtClean="0"/>
              <a:t>Flexible</a:t>
            </a:r>
            <a:r>
              <a:rPr lang="hu-HU" sz="1900" dirty="0" smtClean="0"/>
              <a:t> </a:t>
            </a:r>
            <a:r>
              <a:rPr lang="hu-HU" sz="1900" dirty="0" err="1" smtClean="0"/>
              <a:t>engine</a:t>
            </a:r>
            <a:r>
              <a:rPr lang="en-US" sz="1900" dirty="0" smtClean="0"/>
              <a:t> </a:t>
            </a:r>
            <a:r>
              <a:rPr lang="en-US" sz="1900" dirty="0" smtClean="0"/>
              <a:t>(2 </a:t>
            </a:r>
            <a:r>
              <a:rPr lang="hu-HU" sz="1900" dirty="0" err="1" smtClean="0"/>
              <a:t>pisons</a:t>
            </a:r>
            <a:r>
              <a:rPr lang="en-US" sz="1900" dirty="0" smtClean="0"/>
              <a:t>)</a:t>
            </a:r>
            <a:endParaRPr lang="en-US" sz="1900" dirty="0" smtClean="0"/>
          </a:p>
          <a:p>
            <a:pPr marL="214313" lvl="1" indent="-214313">
              <a:buFont typeface="Arial" charset="0"/>
              <a:buChar char="•"/>
              <a:tabLst>
                <a:tab pos="85725" algn="l"/>
              </a:tabLst>
            </a:pPr>
            <a:r>
              <a:rPr lang="hu-HU" sz="1900" dirty="0" err="1" smtClean="0"/>
              <a:t>Smooth</a:t>
            </a:r>
            <a:r>
              <a:rPr lang="hu-HU" sz="1900" dirty="0" smtClean="0"/>
              <a:t> </a:t>
            </a:r>
            <a:r>
              <a:rPr lang="hu-HU" sz="1900" dirty="0" err="1" smtClean="0"/>
              <a:t>run</a:t>
            </a:r>
            <a:r>
              <a:rPr lang="en-US" sz="1900" dirty="0" smtClean="0"/>
              <a:t> </a:t>
            </a:r>
            <a:r>
              <a:rPr lang="en-US" sz="1900" dirty="0" smtClean="0"/>
              <a:t>(3 </a:t>
            </a:r>
            <a:r>
              <a:rPr lang="hu-HU" sz="1900" dirty="0" err="1" smtClean="0"/>
              <a:t>pistons</a:t>
            </a:r>
            <a:r>
              <a:rPr lang="en-US" sz="1900" dirty="0" smtClean="0"/>
              <a:t>)</a:t>
            </a:r>
            <a:endParaRPr lang="en-US" sz="1900" dirty="0" smtClean="0"/>
          </a:p>
          <a:p>
            <a:pPr lvl="1"/>
            <a:endParaRPr lang="en-US" sz="19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96478" y="2544100"/>
            <a:ext cx="3179202" cy="512074"/>
          </a:xfrm>
        </p:spPr>
        <p:txBody>
          <a:bodyPr anchor="ctr"/>
          <a:lstStyle/>
          <a:p>
            <a:pPr algn="ctr"/>
            <a:r>
              <a:rPr lang="hu-HU" sz="2200" u="sng" dirty="0" err="1" smtClean="0"/>
              <a:t>Endless</a:t>
            </a:r>
            <a:r>
              <a:rPr lang="hu-HU" sz="2200" u="sng" dirty="0" smtClean="0"/>
              <a:t> </a:t>
            </a:r>
            <a:r>
              <a:rPr lang="hu-HU" sz="2200" u="sng" dirty="0" err="1" smtClean="0"/>
              <a:t>chain</a:t>
            </a:r>
            <a:endParaRPr lang="en-US" sz="2200" u="sng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156522" y="3315281"/>
            <a:ext cx="3271105" cy="3255884"/>
          </a:xfrm>
        </p:spPr>
        <p:txBody>
          <a:bodyPr>
            <a:no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hu-HU" sz="1900" dirty="0" err="1" smtClean="0"/>
              <a:t>Bilateral</a:t>
            </a:r>
            <a:r>
              <a:rPr lang="hu-HU" sz="1900" dirty="0" smtClean="0"/>
              <a:t> </a:t>
            </a:r>
            <a:r>
              <a:rPr lang="hu-HU" sz="1900" dirty="0" err="1" smtClean="0"/>
              <a:t>motion</a:t>
            </a:r>
            <a:r>
              <a:rPr lang="hu-HU" sz="1900" dirty="0" smtClean="0"/>
              <a:t> of </a:t>
            </a:r>
            <a:r>
              <a:rPr lang="hu-HU" sz="1900" dirty="0" err="1" smtClean="0"/>
              <a:t>piston</a:t>
            </a:r>
            <a:endParaRPr lang="en-US" sz="19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1900" dirty="0" err="1" smtClean="0"/>
              <a:t>High</a:t>
            </a:r>
            <a:r>
              <a:rPr lang="hu-HU" sz="1900" dirty="0" smtClean="0"/>
              <a:t> </a:t>
            </a:r>
            <a:r>
              <a:rPr lang="hu-HU" sz="1900" dirty="0" err="1" smtClean="0"/>
              <a:t>primar</a:t>
            </a:r>
            <a:r>
              <a:rPr lang="hu-HU" sz="1900" dirty="0" smtClean="0"/>
              <a:t> </a:t>
            </a:r>
            <a:r>
              <a:rPr lang="hu-HU" sz="1900" dirty="0" err="1" smtClean="0"/>
              <a:t>motion</a:t>
            </a:r>
            <a:r>
              <a:rPr lang="hu-HU" sz="1900" dirty="0" smtClean="0"/>
              <a:t> is </a:t>
            </a:r>
            <a:r>
              <a:rPr lang="hu-HU" sz="1900" dirty="0" err="1" smtClean="0"/>
              <a:t>the</a:t>
            </a:r>
            <a:r>
              <a:rPr lang="hu-HU" sz="1900" dirty="0" smtClean="0"/>
              <a:t> </a:t>
            </a:r>
            <a:r>
              <a:rPr lang="hu-HU" sz="1900" dirty="0" err="1" smtClean="0"/>
              <a:t>goal</a:t>
            </a:r>
            <a:endParaRPr lang="en-US" sz="19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1900" dirty="0" err="1" smtClean="0"/>
              <a:t>Belt</a:t>
            </a:r>
            <a:r>
              <a:rPr lang="hu-HU" sz="1900" dirty="0" smtClean="0"/>
              <a:t>, </a:t>
            </a:r>
            <a:r>
              <a:rPr lang="hu-HU" sz="1900" dirty="0" err="1" smtClean="0"/>
              <a:t>chain</a:t>
            </a:r>
            <a:r>
              <a:rPr lang="hu-HU" sz="1900" dirty="0" smtClean="0"/>
              <a:t>, </a:t>
            </a:r>
            <a:r>
              <a:rPr lang="hu-HU" sz="1900" dirty="0" err="1" smtClean="0"/>
              <a:t>or</a:t>
            </a:r>
            <a:r>
              <a:rPr lang="hu-HU" sz="1900" dirty="0" smtClean="0"/>
              <a:t> </a:t>
            </a:r>
            <a:r>
              <a:rPr lang="hu-HU" sz="1900" dirty="0" err="1" smtClean="0"/>
              <a:t>cable</a:t>
            </a:r>
            <a:r>
              <a:rPr lang="hu-HU" sz="1900" dirty="0" smtClean="0"/>
              <a:t> </a:t>
            </a:r>
            <a:r>
              <a:rPr lang="hu-HU" sz="1900" dirty="0" err="1" smtClean="0"/>
              <a:t>mechanism</a:t>
            </a:r>
            <a:endParaRPr lang="en-US" sz="19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1900" dirty="0" err="1" smtClean="0"/>
              <a:t>Linear</a:t>
            </a:r>
            <a:r>
              <a:rPr lang="hu-HU" sz="1900" dirty="0" smtClean="0"/>
              <a:t> </a:t>
            </a:r>
            <a:r>
              <a:rPr lang="hu-HU" sz="1900" dirty="0" err="1" smtClean="0"/>
              <a:t>motion</a:t>
            </a:r>
            <a:r>
              <a:rPr lang="hu-HU" sz="1900" dirty="0" smtClean="0"/>
              <a:t> of </a:t>
            </a:r>
            <a:r>
              <a:rPr lang="hu-HU" sz="1900" dirty="0" err="1" smtClean="0"/>
              <a:t>cylinder</a:t>
            </a:r>
            <a:r>
              <a:rPr lang="hu-HU" sz="1900" dirty="0" smtClean="0"/>
              <a:t> is </a:t>
            </a:r>
            <a:r>
              <a:rPr lang="hu-HU" sz="1900" dirty="0" err="1" smtClean="0"/>
              <a:t>converted</a:t>
            </a:r>
            <a:r>
              <a:rPr lang="hu-HU" sz="1900" dirty="0" smtClean="0"/>
              <a:t> </a:t>
            </a:r>
            <a:r>
              <a:rPr lang="hu-HU" sz="1900" dirty="0" err="1" smtClean="0"/>
              <a:t>to</a:t>
            </a:r>
            <a:r>
              <a:rPr lang="hu-HU" sz="1900" dirty="0" smtClean="0"/>
              <a:t> </a:t>
            </a:r>
            <a:r>
              <a:rPr lang="hu-HU" sz="1900" dirty="0" err="1" smtClean="0"/>
              <a:t>rotational</a:t>
            </a:r>
            <a:r>
              <a:rPr lang="hu-HU" sz="1900" dirty="0" smtClean="0"/>
              <a:t> </a:t>
            </a:r>
            <a:r>
              <a:rPr lang="hu-HU" sz="1900" dirty="0" err="1" smtClean="0"/>
              <a:t>motion</a:t>
            </a:r>
            <a:endParaRPr lang="en-US" sz="1900" dirty="0" smtClean="0"/>
          </a:p>
          <a:p>
            <a:pPr marL="214313" indent="-214313">
              <a:buFont typeface="Arial" charset="0"/>
              <a:buChar char="•"/>
            </a:pPr>
            <a:endParaRPr lang="en-US" sz="19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32243" y="2546095"/>
            <a:ext cx="3080274" cy="512074"/>
          </a:xfrm>
        </p:spPr>
        <p:txBody>
          <a:bodyPr anchor="ctr"/>
          <a:lstStyle/>
          <a:p>
            <a:pPr algn="ctr"/>
            <a:r>
              <a:rPr lang="hu-HU" sz="2400" u="sng" dirty="0" smtClean="0"/>
              <a:t>Rag and </a:t>
            </a:r>
            <a:r>
              <a:rPr lang="hu-HU" sz="2400" u="sng" dirty="0" err="1" smtClean="0"/>
              <a:t>pinion</a:t>
            </a:r>
            <a:r>
              <a:rPr lang="hu-HU" sz="2400" u="sng" dirty="0" smtClean="0"/>
              <a:t> </a:t>
            </a:r>
            <a:r>
              <a:rPr lang="hu-HU" sz="2400" u="sng" dirty="0" err="1" smtClean="0"/>
              <a:t>mechanisms</a:t>
            </a:r>
            <a:endParaRPr lang="en-US" sz="2400" u="sng" dirty="0"/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242" y="1275767"/>
            <a:ext cx="3111758" cy="905484"/>
          </a:xfrm>
          <a:effectLst>
            <a:outerShdw blurRad="50800" dist="50800" dir="5400000" algn="tl" rotWithShape="0">
              <a:srgbClr val="000000">
                <a:alpha val="43000"/>
              </a:srgbClr>
            </a:outerShdw>
            <a:softEdge rad="31750"/>
          </a:effectLst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5868389" y="3335816"/>
            <a:ext cx="3130420" cy="3250722"/>
          </a:xfrm>
        </p:spPr>
        <p:txBody>
          <a:bodyPr>
            <a:no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hu-HU" sz="1900" dirty="0" err="1" smtClean="0"/>
              <a:t>Advantages</a:t>
            </a:r>
            <a:r>
              <a:rPr lang="en-US" sz="1900" dirty="0" smtClean="0"/>
              <a:t> </a:t>
            </a:r>
            <a:r>
              <a:rPr lang="hu-HU" sz="1900" dirty="0" smtClean="0"/>
              <a:t>(</a:t>
            </a:r>
            <a:r>
              <a:rPr lang="hu-HU" sz="1900" dirty="0" err="1" smtClean="0"/>
              <a:t>in</a:t>
            </a:r>
            <a:r>
              <a:rPr lang="hu-HU" sz="1900" dirty="0" smtClean="0"/>
              <a:t> </a:t>
            </a:r>
            <a:r>
              <a:rPr lang="hu-HU" sz="1900" dirty="0" err="1" smtClean="0"/>
              <a:t>amongs</a:t>
            </a:r>
            <a:r>
              <a:rPr lang="hu-HU" sz="1900" dirty="0" smtClean="0"/>
              <a:t>)</a:t>
            </a:r>
            <a:r>
              <a:rPr lang="en-US" sz="1900" dirty="0" smtClean="0"/>
              <a:t>:</a:t>
            </a:r>
            <a:endParaRPr lang="en-US" sz="1900" dirty="0" smtClean="0"/>
          </a:p>
          <a:p>
            <a:pPr marL="557213" lvl="1" indent="-214313">
              <a:buFont typeface="Arial" charset="0"/>
              <a:buChar char="•"/>
            </a:pPr>
            <a:r>
              <a:rPr lang="hu-HU" sz="1900" dirty="0" err="1" smtClean="0"/>
              <a:t>Even</a:t>
            </a:r>
            <a:r>
              <a:rPr lang="hu-HU" sz="1900" dirty="0" smtClean="0"/>
              <a:t> </a:t>
            </a:r>
            <a:r>
              <a:rPr lang="hu-HU" sz="1900" dirty="0" err="1" smtClean="0"/>
              <a:t>torque</a:t>
            </a:r>
            <a:r>
              <a:rPr lang="hu-HU" sz="1900" dirty="0" smtClean="0"/>
              <a:t> </a:t>
            </a:r>
            <a:r>
              <a:rPr lang="hu-HU" sz="1900" dirty="0" err="1" smtClean="0"/>
              <a:t>independent</a:t>
            </a:r>
            <a:r>
              <a:rPr lang="hu-HU" sz="1900" dirty="0" smtClean="0"/>
              <a:t> </a:t>
            </a:r>
            <a:r>
              <a:rPr lang="hu-HU" sz="1900" dirty="0" err="1" smtClean="0"/>
              <a:t>from</a:t>
            </a:r>
            <a:r>
              <a:rPr lang="hu-HU" sz="1900" dirty="0" smtClean="0"/>
              <a:t> </a:t>
            </a:r>
            <a:r>
              <a:rPr lang="hu-HU" sz="1900" dirty="0" err="1" smtClean="0"/>
              <a:t>the</a:t>
            </a:r>
            <a:r>
              <a:rPr lang="hu-HU" sz="1900" dirty="0" smtClean="0"/>
              <a:t> </a:t>
            </a:r>
            <a:r>
              <a:rPr lang="hu-HU" sz="1900" dirty="0" err="1" smtClean="0"/>
              <a:t>numer</a:t>
            </a:r>
            <a:r>
              <a:rPr lang="hu-HU" sz="1900" dirty="0" smtClean="0"/>
              <a:t> of </a:t>
            </a:r>
            <a:r>
              <a:rPr lang="hu-HU" sz="1900" dirty="0" err="1" smtClean="0"/>
              <a:t>cylinders</a:t>
            </a:r>
            <a:endParaRPr lang="en-US" sz="1900" dirty="0" smtClean="0"/>
          </a:p>
          <a:p>
            <a:pPr marL="214313" indent="-214313">
              <a:buFont typeface="Arial" charset="0"/>
              <a:buChar char="•"/>
            </a:pPr>
            <a:r>
              <a:rPr lang="hu-HU" sz="1900" dirty="0" err="1" smtClean="0"/>
              <a:t>Disadvantages</a:t>
            </a:r>
            <a:r>
              <a:rPr lang="en-US" sz="1900" dirty="0" smtClean="0"/>
              <a:t>:</a:t>
            </a:r>
            <a:endParaRPr lang="en-US" sz="1900" dirty="0" smtClean="0"/>
          </a:p>
          <a:p>
            <a:pPr marL="557213" lvl="1" indent="-214313">
              <a:buFont typeface="Arial" charset="0"/>
              <a:buChar char="•"/>
            </a:pPr>
            <a:r>
              <a:rPr lang="hu-HU" sz="1900" dirty="0" err="1" smtClean="0"/>
              <a:t>Requires</a:t>
            </a:r>
            <a:r>
              <a:rPr lang="hu-HU" sz="1900" dirty="0" smtClean="0"/>
              <a:t> a free </a:t>
            </a:r>
            <a:r>
              <a:rPr lang="hu-HU" sz="1900" dirty="0" err="1" smtClean="0"/>
              <a:t>wheel</a:t>
            </a:r>
            <a:endParaRPr lang="en-US" sz="1900" dirty="0" smtClean="0"/>
          </a:p>
          <a:p>
            <a:pPr marL="557213" lvl="1" indent="-214313">
              <a:buFont typeface="Arial" charset="0"/>
              <a:buChar char="•"/>
            </a:pPr>
            <a:r>
              <a:rPr lang="hu-HU" sz="1900" dirty="0" err="1" smtClean="0"/>
              <a:t>There</a:t>
            </a:r>
            <a:r>
              <a:rPr lang="hu-HU" sz="1900" dirty="0" smtClean="0"/>
              <a:t> is a </a:t>
            </a:r>
            <a:r>
              <a:rPr lang="hu-HU" sz="1900" dirty="0" err="1" smtClean="0"/>
              <a:t>dead</a:t>
            </a:r>
            <a:r>
              <a:rPr lang="hu-HU" sz="1900" dirty="0" smtClean="0"/>
              <a:t> center </a:t>
            </a:r>
            <a:r>
              <a:rPr lang="hu-HU" sz="1900" dirty="0" err="1" smtClean="0"/>
              <a:t>position</a:t>
            </a:r>
            <a:r>
              <a:rPr lang="hu-HU" sz="1900" dirty="0" smtClean="0"/>
              <a:t> </a:t>
            </a:r>
            <a:r>
              <a:rPr lang="hu-HU" sz="1900" dirty="0" err="1" smtClean="0"/>
              <a:t>at</a:t>
            </a:r>
            <a:r>
              <a:rPr lang="hu-HU" sz="1900" dirty="0" smtClean="0"/>
              <a:t> </a:t>
            </a:r>
            <a:r>
              <a:rPr lang="hu-HU" sz="1900" dirty="0" err="1" smtClean="0"/>
              <a:t>both</a:t>
            </a:r>
            <a:r>
              <a:rPr lang="hu-HU" sz="1900" dirty="0" smtClean="0"/>
              <a:t> stroke </a:t>
            </a:r>
            <a:r>
              <a:rPr lang="hu-HU" sz="1900" dirty="0" err="1" smtClean="0"/>
              <a:t>ends</a:t>
            </a:r>
            <a:endParaRPr lang="en-US" sz="1900" dirty="0" smtClean="0"/>
          </a:p>
          <a:p>
            <a:pPr marL="557213" lvl="1" indent="-214313"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13" name="Kép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8" y="1348913"/>
            <a:ext cx="3331149" cy="863009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final_colo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22" name="Picture 21" descr="eu_flag_co_funded_pos_[rgb]_right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3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13582"/>
            <a:ext cx="6377940" cy="1293028"/>
          </a:xfrm>
        </p:spPr>
        <p:txBody>
          <a:bodyPr>
            <a:noAutofit/>
          </a:bodyPr>
          <a:lstStyle/>
          <a:p>
            <a:pPr algn="ctr"/>
            <a:r>
              <a:rPr lang="hu-HU" sz="3600" dirty="0" err="1" smtClean="0"/>
              <a:t>Coulissee</a:t>
            </a:r>
            <a:r>
              <a:rPr lang="en-US" sz="3600" dirty="0" smtClean="0"/>
              <a:t> </a:t>
            </a:r>
            <a:r>
              <a:rPr lang="hu-HU" sz="3600" dirty="0" err="1" smtClean="0"/>
              <a:t>engine</a:t>
            </a:r>
            <a:endParaRPr lang="en-US" sz="3600" dirty="0"/>
          </a:p>
        </p:txBody>
      </p:sp>
      <p:pic>
        <p:nvPicPr>
          <p:cNvPr id="4" name="Kép 20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4" b="38054"/>
          <a:stretch/>
        </p:blipFill>
        <p:spPr bwMode="auto">
          <a:xfrm>
            <a:off x="206287" y="3789881"/>
            <a:ext cx="8660622" cy="2678847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671" y="1515317"/>
            <a:ext cx="84149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hu-HU" sz="2400" dirty="0" err="1" smtClean="0"/>
              <a:t>Three</a:t>
            </a:r>
            <a:r>
              <a:rPr lang="hu-HU" sz="2400" dirty="0" smtClean="0"/>
              <a:t> </a:t>
            </a:r>
            <a:r>
              <a:rPr lang="hu-HU" sz="2400" dirty="0" err="1" smtClean="0"/>
              <a:t>egde</a:t>
            </a:r>
            <a:r>
              <a:rPr lang="hu-HU" sz="2400" dirty="0" smtClean="0"/>
              <a:t> </a:t>
            </a:r>
            <a:r>
              <a:rPr lang="hu-HU" sz="2400" dirty="0" err="1" smtClean="0"/>
              <a:t>rotating</a:t>
            </a:r>
            <a:r>
              <a:rPr lang="hu-HU" sz="2400" dirty="0" smtClean="0"/>
              <a:t> </a:t>
            </a:r>
            <a:r>
              <a:rPr lang="hu-HU" sz="2400" dirty="0" err="1" smtClean="0"/>
              <a:t>disk</a:t>
            </a:r>
            <a:r>
              <a:rPr lang="hu-HU" sz="2400" dirty="0" smtClean="0"/>
              <a:t> </a:t>
            </a:r>
            <a:r>
              <a:rPr lang="hu-HU" sz="2400" dirty="0" err="1" smtClean="0"/>
              <a:t>engine</a:t>
            </a:r>
            <a:r>
              <a:rPr lang="hu-HU" sz="2400" dirty="0" smtClean="0"/>
              <a:t> </a:t>
            </a:r>
            <a:r>
              <a:rPr lang="hu-HU" sz="2400" dirty="0" err="1" smtClean="0"/>
              <a:t>each</a:t>
            </a:r>
            <a:r>
              <a:rPr lang="hu-HU" sz="2400" dirty="0" smtClean="0"/>
              <a:t> </a:t>
            </a:r>
            <a:r>
              <a:rPr lang="hu-HU" sz="2400" dirty="0" err="1" smtClean="0"/>
              <a:t>disk</a:t>
            </a:r>
            <a:r>
              <a:rPr lang="hu-HU" sz="2400" dirty="0" smtClean="0"/>
              <a:t> has </a:t>
            </a:r>
            <a:r>
              <a:rPr lang="hu-HU" sz="2400" dirty="0" err="1" smtClean="0"/>
              <a:t>one</a:t>
            </a:r>
            <a:r>
              <a:rPr lang="hu-HU" sz="2400" dirty="0" smtClean="0"/>
              <a:t>, </a:t>
            </a:r>
            <a:r>
              <a:rPr lang="hu-HU" sz="2400" dirty="0" err="1" smtClean="0"/>
              <a:t>or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both</a:t>
            </a:r>
            <a:r>
              <a:rPr lang="hu-HU" sz="2400" dirty="0" smtClean="0"/>
              <a:t> </a:t>
            </a:r>
            <a:r>
              <a:rPr lang="hu-HU" sz="2400" dirty="0" err="1" smtClean="0"/>
              <a:t>sides</a:t>
            </a:r>
            <a:r>
              <a:rPr lang="hu-HU" sz="2400" dirty="0" smtClean="0"/>
              <a:t> </a:t>
            </a:r>
            <a:r>
              <a:rPr lang="hu-HU" sz="2400" dirty="0" err="1" smtClean="0"/>
              <a:t>two</a:t>
            </a:r>
            <a:r>
              <a:rPr lang="hu-HU" sz="2400" dirty="0" smtClean="0"/>
              <a:t> </a:t>
            </a:r>
            <a:r>
              <a:rPr lang="hu-HU" sz="2400" dirty="0" err="1" smtClean="0"/>
              <a:t>engines</a:t>
            </a:r>
            <a:r>
              <a:rPr lang="hu-HU" sz="2400" dirty="0" smtClean="0"/>
              <a:t>. </a:t>
            </a:r>
            <a:endParaRPr lang="en-US" sz="2400" dirty="0"/>
          </a:p>
          <a:p>
            <a:pPr marL="214313" indent="-214313">
              <a:buFont typeface="Arial" charset="0"/>
              <a:buChar char="•"/>
            </a:pPr>
            <a:r>
              <a:rPr lang="hu-HU" sz="2400" dirty="0" err="1" smtClean="0"/>
              <a:t>Coulisse</a:t>
            </a:r>
            <a:r>
              <a:rPr lang="en-US" sz="2400" dirty="0" smtClean="0"/>
              <a:t> </a:t>
            </a:r>
            <a:r>
              <a:rPr lang="hu-HU" sz="2400" dirty="0" err="1" smtClean="0"/>
              <a:t>layout</a:t>
            </a:r>
            <a:endParaRPr lang="en-US" sz="2400" dirty="0"/>
          </a:p>
          <a:p>
            <a:pPr marL="214313" indent="-214313">
              <a:buFont typeface="Arial" charset="0"/>
              <a:buChar char="•"/>
            </a:pPr>
            <a:r>
              <a:rPr lang="hu-HU" sz="2400" dirty="0" err="1" smtClean="0"/>
              <a:t>Coulisse</a:t>
            </a:r>
            <a:r>
              <a:rPr lang="en-US" sz="2400" dirty="0" smtClean="0"/>
              <a:t> </a:t>
            </a:r>
            <a:r>
              <a:rPr lang="hu-HU" sz="2400" dirty="0" err="1" smtClean="0"/>
              <a:t>drives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disk</a:t>
            </a:r>
            <a:r>
              <a:rPr lang="hu-HU" sz="2400" dirty="0" smtClean="0"/>
              <a:t> </a:t>
            </a:r>
            <a:r>
              <a:rPr lang="hu-HU" sz="2400" dirty="0" err="1" smtClean="0"/>
              <a:t>by</a:t>
            </a:r>
            <a:r>
              <a:rPr lang="hu-HU" sz="2400" dirty="0" smtClean="0"/>
              <a:t> </a:t>
            </a:r>
            <a:r>
              <a:rPr lang="hu-HU" sz="2400" dirty="0" err="1" smtClean="0"/>
              <a:t>bearings</a:t>
            </a:r>
            <a:endParaRPr lang="en-US" sz="2400" dirty="0"/>
          </a:p>
          <a:p>
            <a:pPr marL="214313" indent="-214313">
              <a:buFont typeface="Arial" charset="0"/>
              <a:buChar char="•"/>
            </a:pPr>
            <a:r>
              <a:rPr lang="en-US" sz="2400" dirty="0"/>
              <a:t>3 </a:t>
            </a:r>
            <a:r>
              <a:rPr lang="hu-HU" sz="2400" dirty="0" err="1" smtClean="0"/>
              <a:t>piston</a:t>
            </a:r>
            <a:r>
              <a:rPr lang="hu-HU" sz="2400" dirty="0" smtClean="0"/>
              <a:t> </a:t>
            </a:r>
            <a:r>
              <a:rPr lang="hu-HU" sz="2400" dirty="0" err="1" smtClean="0"/>
              <a:t>strokes</a:t>
            </a:r>
            <a:r>
              <a:rPr lang="hu-HU" sz="2400" dirty="0" smtClean="0"/>
              <a:t> </a:t>
            </a:r>
            <a:r>
              <a:rPr lang="hu-HU" sz="2400" dirty="0" err="1" smtClean="0"/>
              <a:t>resulting</a:t>
            </a:r>
            <a:r>
              <a:rPr lang="hu-HU" sz="2400" dirty="0" smtClean="0"/>
              <a:t> </a:t>
            </a:r>
            <a:r>
              <a:rPr lang="hu-HU" sz="2400" dirty="0" err="1" smtClean="0"/>
              <a:t>one</a:t>
            </a:r>
            <a:r>
              <a:rPr lang="hu-HU" sz="2400" dirty="0" smtClean="0"/>
              <a:t> </a:t>
            </a:r>
            <a:r>
              <a:rPr lang="hu-HU" sz="2400" dirty="0" err="1" smtClean="0"/>
              <a:t>rotation</a:t>
            </a:r>
            <a:r>
              <a:rPr lang="hu-HU" sz="2400" dirty="0"/>
              <a:t>.</a:t>
            </a:r>
            <a:endParaRPr lang="hu-HU" sz="2400" dirty="0" smtClean="0"/>
          </a:p>
          <a:p>
            <a:r>
              <a:rPr lang="hu-HU" sz="2400" i="1" dirty="0" err="1" smtClean="0"/>
              <a:t>Our</a:t>
            </a:r>
            <a:r>
              <a:rPr lang="hu-HU" sz="2400" i="1" dirty="0" smtClean="0"/>
              <a:t> team had</a:t>
            </a:r>
            <a:r>
              <a:rPr lang="en-US" sz="2400" i="1" dirty="0" smtClean="0"/>
              <a:t> </a:t>
            </a:r>
            <a:r>
              <a:rPr lang="en-US" sz="2400" i="1" dirty="0"/>
              <a:t>a </a:t>
            </a:r>
            <a:r>
              <a:rPr lang="hu-HU" sz="2400" i="1" dirty="0" err="1" smtClean="0"/>
              <a:t>car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in</a:t>
            </a:r>
            <a:r>
              <a:rPr lang="hu-HU" sz="2400" i="1" dirty="0" smtClean="0"/>
              <a:t> </a:t>
            </a:r>
            <a:r>
              <a:rPr lang="en-US" sz="2400" i="1" dirty="0" smtClean="0"/>
              <a:t>2011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with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this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engine</a:t>
            </a:r>
            <a:endParaRPr lang="en-US" sz="2400" i="1" dirty="0"/>
          </a:p>
          <a:p>
            <a:endParaRPr lang="en-US" sz="2400" dirty="0"/>
          </a:p>
          <a:p>
            <a:pPr marL="214313" indent="-214313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8" name="Picture 17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2095</TotalTime>
  <Words>1081</Words>
  <Application>Microsoft Office PowerPoint</Application>
  <PresentationFormat>On-screen Show (4:3)</PresentationFormat>
  <Paragraphs>168</Paragraphs>
  <Slides>36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Book Antiqua</vt:lpstr>
      <vt:lpstr>Calibri</vt:lpstr>
      <vt:lpstr>Times New Roman</vt:lpstr>
      <vt:lpstr>Office Theme</vt:lpstr>
      <vt:lpstr>Image</vt:lpstr>
      <vt:lpstr>Development of master curricula for natural disasters risk management in Western Balkan countries</vt:lpstr>
      <vt:lpstr>Vehicle Projects</vt:lpstr>
      <vt:lpstr>Shell Eco-marathon </vt:lpstr>
      <vt:lpstr>Shell Eco-marathon </vt:lpstr>
      <vt:lpstr>PowerPoint Presentation</vt:lpstr>
      <vt:lpstr>OE Safety Kart (Bosch Gokart) </vt:lpstr>
      <vt:lpstr>Pneumobil projects (Aventics) </vt:lpstr>
      <vt:lpstr>Pneumatic engines</vt:lpstr>
      <vt:lpstr>Coulissee engine</vt:lpstr>
      <vt:lpstr>Coulisse engine car</vt:lpstr>
      <vt:lpstr>Coulisse engine</vt:lpstr>
      <vt:lpstr>Coulisse engine car</vt:lpstr>
      <vt:lpstr>Swing-arm engine</vt:lpstr>
      <vt:lpstr>PowerPoint Presentation</vt:lpstr>
      <vt:lpstr>PowerPoint Presentation</vt:lpstr>
      <vt:lpstr>PowerPoint Presentation</vt:lpstr>
      <vt:lpstr>Steering</vt:lpstr>
      <vt:lpstr>Electromechanic Engine Control</vt:lpstr>
      <vt:lpstr>Eletropneumatic  Belle-Air 2015-16</vt:lpstr>
      <vt:lpstr>Eletropneumatic  Belle-Air 2015-16</vt:lpstr>
      <vt:lpstr>Mechanical loss minimization </vt:lpstr>
      <vt:lpstr>Mechanical loss minimization </vt:lpstr>
      <vt:lpstr>ECO-modes </vt:lpstr>
      <vt:lpstr>Classification</vt:lpstr>
      <vt:lpstr>Constructions</vt:lpstr>
      <vt:lpstr>Belle-Air Brúsz Eger 2015</vt:lpstr>
      <vt:lpstr>Brainstorming  2009-2010</vt:lpstr>
      <vt:lpstr>Airbag car 2008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of Internationalisation in B&amp;H Higher Education</dc:title>
  <dc:creator>user</dc:creator>
  <cp:lastModifiedBy>Tamas</cp:lastModifiedBy>
  <cp:revision>46</cp:revision>
  <dcterms:created xsi:type="dcterms:W3CDTF">2006-08-16T00:00:00Z</dcterms:created>
  <dcterms:modified xsi:type="dcterms:W3CDTF">2017-05-24T11:11:46Z</dcterms:modified>
</cp:coreProperties>
</file>